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4"/>
  </p:notesMasterIdLst>
  <p:handoutMasterIdLst>
    <p:handoutMasterId r:id="rId65"/>
  </p:handoutMasterIdLst>
  <p:sldIdLst>
    <p:sldId id="593" r:id="rId5"/>
    <p:sldId id="2147376713" r:id="rId6"/>
    <p:sldId id="289" r:id="rId7"/>
    <p:sldId id="2147376719" r:id="rId8"/>
    <p:sldId id="332" r:id="rId9"/>
    <p:sldId id="2147376720" r:id="rId10"/>
    <p:sldId id="1338" r:id="rId11"/>
    <p:sldId id="1289" r:id="rId12"/>
    <p:sldId id="2147376727" r:id="rId13"/>
    <p:sldId id="2487" r:id="rId14"/>
    <p:sldId id="2498" r:id="rId15"/>
    <p:sldId id="2147376732" r:id="rId16"/>
    <p:sldId id="2147376733" r:id="rId17"/>
    <p:sldId id="4499" r:id="rId18"/>
    <p:sldId id="2147376717" r:id="rId19"/>
    <p:sldId id="2147376734" r:id="rId20"/>
    <p:sldId id="4483" r:id="rId21"/>
    <p:sldId id="1347" r:id="rId22"/>
    <p:sldId id="1346" r:id="rId23"/>
    <p:sldId id="1345" r:id="rId24"/>
    <p:sldId id="1348" r:id="rId25"/>
    <p:sldId id="1344" r:id="rId26"/>
    <p:sldId id="5066" r:id="rId27"/>
    <p:sldId id="2147376721" r:id="rId28"/>
    <p:sldId id="346" r:id="rId29"/>
    <p:sldId id="347" r:id="rId30"/>
    <p:sldId id="3323" r:id="rId31"/>
    <p:sldId id="2147376729" r:id="rId32"/>
    <p:sldId id="2486" r:id="rId33"/>
    <p:sldId id="2147376723" r:id="rId34"/>
    <p:sldId id="2485" r:id="rId35"/>
    <p:sldId id="2147376724" r:id="rId36"/>
    <p:sldId id="2147376725" r:id="rId37"/>
    <p:sldId id="5088" r:id="rId38"/>
    <p:sldId id="5067" r:id="rId39"/>
    <p:sldId id="2147376726" r:id="rId40"/>
    <p:sldId id="3332" r:id="rId41"/>
    <p:sldId id="2583" r:id="rId42"/>
    <p:sldId id="2147376730" r:id="rId43"/>
    <p:sldId id="2585" r:id="rId44"/>
    <p:sldId id="5056" r:id="rId45"/>
    <p:sldId id="5061" r:id="rId46"/>
    <p:sldId id="5062" r:id="rId47"/>
    <p:sldId id="2147376736" r:id="rId48"/>
    <p:sldId id="2147376735" r:id="rId49"/>
    <p:sldId id="279" r:id="rId50"/>
    <p:sldId id="298" r:id="rId51"/>
    <p:sldId id="5064" r:id="rId52"/>
    <p:sldId id="5069" r:id="rId53"/>
    <p:sldId id="5068" r:id="rId54"/>
    <p:sldId id="2147376731" r:id="rId55"/>
    <p:sldId id="5070" r:id="rId56"/>
    <p:sldId id="283" r:id="rId57"/>
    <p:sldId id="284" r:id="rId58"/>
    <p:sldId id="286" r:id="rId59"/>
    <p:sldId id="5036" r:id="rId60"/>
    <p:sldId id="5080" r:id="rId61"/>
    <p:sldId id="5081" r:id="rId62"/>
    <p:sldId id="2147376728" r:id="rId63"/>
  </p:sldIdLst>
  <p:sldSz cx="12192000" cy="6858000"/>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16E3262-FAD7-4252-8DC8-5D0AFF0014D1}">
          <p14:sldIdLst>
            <p14:sldId id="593"/>
            <p14:sldId id="2147376713"/>
            <p14:sldId id="289"/>
            <p14:sldId id="2147376719"/>
          </p14:sldIdLst>
        </p14:section>
        <p14:section name="Part 1 - RF Budget" id="{DA376BA7-63A5-4676-905F-29DA0D74ACB0}">
          <p14:sldIdLst>
            <p14:sldId id="332"/>
            <p14:sldId id="2147376720"/>
            <p14:sldId id="1338"/>
            <p14:sldId id="1289"/>
            <p14:sldId id="2147376727"/>
            <p14:sldId id="2487"/>
            <p14:sldId id="2498"/>
          </p14:sldIdLst>
        </p14:section>
        <p14:section name="Part 2" id="{C75141BB-A68D-4B56-9EA0-81EB53A29C6F}">
          <p14:sldIdLst>
            <p14:sldId id="2147376732"/>
            <p14:sldId id="2147376733"/>
            <p14:sldId id="4499"/>
            <p14:sldId id="2147376717"/>
            <p14:sldId id="2147376734"/>
            <p14:sldId id="4483"/>
            <p14:sldId id="1347"/>
            <p14:sldId id="1346"/>
            <p14:sldId id="1345"/>
            <p14:sldId id="1348"/>
            <p14:sldId id="1344"/>
          </p14:sldIdLst>
        </p14:section>
        <p14:section name="Part 3 - Antenna Integration" id="{298579A0-4D6E-4CED-B9E6-ECB4D5F65C79}">
          <p14:sldIdLst>
            <p14:sldId id="5066"/>
            <p14:sldId id="2147376721"/>
            <p14:sldId id="346"/>
            <p14:sldId id="347"/>
            <p14:sldId id="3323"/>
            <p14:sldId id="2147376729"/>
            <p14:sldId id="2486"/>
            <p14:sldId id="2147376723"/>
            <p14:sldId id="2485"/>
            <p14:sldId id="2147376724"/>
            <p14:sldId id="2147376725"/>
            <p14:sldId id="5088"/>
          </p14:sldIdLst>
        </p14:section>
        <p14:section name="Part 4 - Dispersion" id="{2438F2EF-BD50-4E81-AA0F-4167EBA8D1CB}">
          <p14:sldIdLst>
            <p14:sldId id="5067"/>
            <p14:sldId id="2147376726"/>
            <p14:sldId id="3332"/>
            <p14:sldId id="2583"/>
            <p14:sldId id="2147376730"/>
            <p14:sldId id="2585"/>
            <p14:sldId id="5056"/>
            <p14:sldId id="5061"/>
            <p14:sldId id="5062"/>
            <p14:sldId id="2147376736"/>
            <p14:sldId id="2147376735"/>
            <p14:sldId id="279"/>
            <p14:sldId id="298"/>
            <p14:sldId id="5064"/>
            <p14:sldId id="5069"/>
            <p14:sldId id="5068"/>
          </p14:sldIdLst>
        </p14:section>
        <p14:section name="Conclusions" id="{1A110D31-86AD-408C-B9D6-9E03F84B7CA4}">
          <p14:sldIdLst>
            <p14:sldId id="2147376731"/>
          </p14:sldIdLst>
        </p14:section>
        <p14:section name="Power amplifiers" id="{A0F7791B-B8CF-445C-947B-387ACDEE3A66}">
          <p14:sldIdLst>
            <p14:sldId id="5070"/>
            <p14:sldId id="283"/>
            <p14:sldId id="284"/>
            <p14:sldId id="286"/>
            <p14:sldId id="5036"/>
            <p14:sldId id="5080"/>
            <p14:sldId id="5081"/>
            <p14:sldId id="21473767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Cigan" initials="EC" lastIdx="2" clrIdx="0">
    <p:extLst>
      <p:ext uri="{19B8F6BF-5375-455C-9EA6-DF929625EA0E}">
        <p15:presenceInfo xmlns:p15="http://schemas.microsoft.com/office/powerpoint/2012/main" userId="S::ecigan@mathworks.com::0c63aa4e-24e7-4618-b665-8a9139509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FCC00"/>
    <a:srgbClr val="993300"/>
    <a:srgbClr val="5D465F"/>
    <a:srgbClr val="1B3049"/>
    <a:srgbClr val="ABC8D1"/>
    <a:srgbClr val="178C64"/>
    <a:srgbClr val="4D4E44"/>
    <a:srgbClr val="F2F2F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55" autoAdjust="0"/>
    <p:restoredTop sz="94842" autoAdjust="0"/>
  </p:normalViewPr>
  <p:slideViewPr>
    <p:cSldViewPr snapToGrid="0">
      <p:cViewPr varScale="1">
        <p:scale>
          <a:sx n="108" d="100"/>
          <a:sy n="108" d="100"/>
        </p:scale>
        <p:origin x="138" y="162"/>
      </p:cViewPr>
      <p:guideLst>
        <p:guide orient="horz" pos="2160"/>
        <p:guide pos="3840"/>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khar Sekharan" userId="518baa86-29dc-48c7-8fb2-d35a916cb510" providerId="ADAL" clId="{BBDD45C6-94F5-4182-AC22-2571C8088789}"/>
    <pc:docChg chg="modSld">
      <pc:chgData name="Sekhar Sekharan" userId="518baa86-29dc-48c7-8fb2-d35a916cb510" providerId="ADAL" clId="{BBDD45C6-94F5-4182-AC22-2571C8088789}" dt="2024-12-11T19:26:31.742" v="2" actId="1076"/>
      <pc:docMkLst>
        <pc:docMk/>
      </pc:docMkLst>
      <pc:sldChg chg="modSp mod">
        <pc:chgData name="Sekhar Sekharan" userId="518baa86-29dc-48c7-8fb2-d35a916cb510" providerId="ADAL" clId="{BBDD45C6-94F5-4182-AC22-2571C8088789}" dt="2024-12-11T19:25:58.585" v="0" actId="1076"/>
        <pc:sldMkLst>
          <pc:docMk/>
          <pc:sldMk cId="1061180860" sldId="1289"/>
        </pc:sldMkLst>
        <pc:spChg chg="mod">
          <ac:chgData name="Sekhar Sekharan" userId="518baa86-29dc-48c7-8fb2-d35a916cb510" providerId="ADAL" clId="{BBDD45C6-94F5-4182-AC22-2571C8088789}" dt="2024-12-11T19:25:58.585" v="0" actId="1076"/>
          <ac:spMkLst>
            <pc:docMk/>
            <pc:sldMk cId="1061180860" sldId="1289"/>
            <ac:spMk id="15" creationId="{2EB3A5B3-7717-45D0-B56F-20F1606BFD0C}"/>
          </ac:spMkLst>
        </pc:spChg>
      </pc:sldChg>
      <pc:sldChg chg="modSp mod">
        <pc:chgData name="Sekhar Sekharan" userId="518baa86-29dc-48c7-8fb2-d35a916cb510" providerId="ADAL" clId="{BBDD45C6-94F5-4182-AC22-2571C8088789}" dt="2024-12-11T19:26:31.742" v="2" actId="1076"/>
        <pc:sldMkLst>
          <pc:docMk/>
          <pc:sldMk cId="656213557" sldId="2487"/>
        </pc:sldMkLst>
        <pc:spChg chg="mod">
          <ac:chgData name="Sekhar Sekharan" userId="518baa86-29dc-48c7-8fb2-d35a916cb510" providerId="ADAL" clId="{BBDD45C6-94F5-4182-AC22-2571C8088789}" dt="2024-12-11T19:26:31.742" v="2" actId="1076"/>
          <ac:spMkLst>
            <pc:docMk/>
            <pc:sldMk cId="656213557" sldId="2487"/>
            <ac:spMk id="4" creationId="{C7ADF61D-D6D0-475E-9285-53EF224690DB}"/>
          </ac:spMkLst>
        </pc:spChg>
        <pc:spChg chg="mod">
          <ac:chgData name="Sekhar Sekharan" userId="518baa86-29dc-48c7-8fb2-d35a916cb510" providerId="ADAL" clId="{BBDD45C6-94F5-4182-AC22-2571C8088789}" dt="2024-12-11T19:26:11.912" v="1" actId="1076"/>
          <ac:spMkLst>
            <pc:docMk/>
            <pc:sldMk cId="656213557" sldId="2487"/>
            <ac:spMk id="10" creationId="{927DF04C-185E-43D8-A67D-26E36F574E8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12/16/2024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12/12/2024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image" Target="NUL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image" Target="NUL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1734310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Antenna Toolbox offers a lot more than what discussed today, such as surrogate optimization, PCB design, installation of antennas on platforms and the analysis of propagation effects.</a:t>
            </a:r>
          </a:p>
        </p:txBody>
      </p:sp>
    </p:spTree>
    <p:extLst>
      <p:ext uri="{BB962C8B-B14F-4D97-AF65-F5344CB8AC3E}">
        <p14:creationId xmlns:p14="http://schemas.microsoft.com/office/powerpoint/2010/main" val="3561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When </a:t>
            </a:r>
            <a:r>
              <a:rPr lang="en-GB" dirty="0" err="1"/>
              <a:t>ew</a:t>
            </a:r>
            <a:r>
              <a:rPr lang="en-GB" dirty="0"/>
              <a:t> developed Antenna Toolbox, we had 1 objective in mind: make Antenna design and analysis easy for the non-EM expert.</a:t>
            </a:r>
          </a:p>
          <a:p>
            <a:r>
              <a:rPr lang="en-GB" dirty="0"/>
              <a:t>While making complex things possible for the experts.</a:t>
            </a:r>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rotWithShape="0">
                <a:blip r:embed="rId3"/>
                <a:stretch>
                  <a:fillRect t="-1613"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rotWithShape="0">
                <a:blip r:embed="rId4"/>
                <a:stretch>
                  <a:fillRect t="-1613" b="-9677"/>
                </a:stretch>
              </a:blipFill>
            </p:spPr>
            <p:txBody>
              <a:bodyPr/>
              <a:lstStyle/>
              <a:p>
                <a:r>
                  <a:rPr lang="en-GB">
                    <a:noFill/>
                  </a:rPr>
                  <a:t> </a:t>
                </a:r>
              </a:p>
            </p:txBody>
          </p:sp>
        </mc:Fallback>
      </mc:AlternateContent>
    </p:spTree>
    <p:extLst>
      <p:ext uri="{BB962C8B-B14F-4D97-AF65-F5344CB8AC3E}">
        <p14:creationId xmlns:p14="http://schemas.microsoft.com/office/powerpoint/2010/main" val="3960476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425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8132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RF PCB Toolbox uses the method of moments to analyze the PCB structure.</a:t>
            </a:r>
          </a:p>
          <a:p>
            <a:r>
              <a:rPr lang="en-US" dirty="0"/>
              <a:t>The structure will be automatically meshed: triangles for the metal surfaces, and tetrahedra for the dielectric volume.</a:t>
            </a:r>
          </a:p>
          <a:p>
            <a:r>
              <a:rPr lang="en-US" dirty="0"/>
              <a:t>You have the ability to manually control the maximum, minimum edges of the mesh, as well as the growth rate from minimum to maximum. </a:t>
            </a:r>
          </a:p>
          <a:p>
            <a:r>
              <a:rPr lang="en-US" dirty="0"/>
              <a:t>With the MoM you can compute S-parameters, impedance (inductance and capacitance), as well as charge and current distribution.</a:t>
            </a:r>
          </a:p>
          <a:p>
            <a:r>
              <a:rPr lang="en-US" dirty="0"/>
              <a:t>If you design PCB antennas and you are interested in the far and near field performance, you can use Antenna Toolbox. </a:t>
            </a:r>
          </a:p>
          <a:p>
            <a:endParaRPr lang="en-US" dirty="0"/>
          </a:p>
          <a:p>
            <a:r>
              <a:rPr lang="en-US" dirty="0"/>
              <a:t>With the method of moments, you can take into account the impact of the material properties, such as dielectric losses and metal conductivity.</a:t>
            </a:r>
          </a:p>
          <a:p>
            <a:r>
              <a:rPr lang="en-US" dirty="0"/>
              <a:t>Results have been validated against state-of-the-art publications and measurements.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937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32</a:t>
            </a:fld>
            <a:endParaRPr lang="en-US"/>
          </a:p>
        </p:txBody>
      </p:sp>
    </p:spTree>
    <p:extLst>
      <p:ext uri="{BB962C8B-B14F-4D97-AF65-F5344CB8AC3E}">
        <p14:creationId xmlns:p14="http://schemas.microsoft.com/office/powerpoint/2010/main" val="553755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169051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BD629A-6BB2-401E-BCE8-49553A05CE8E}"/>
              </a:ext>
            </a:extLst>
          </p:cNvPr>
          <p:cNvSpPr>
            <a:spLocks noGrp="1"/>
          </p:cNvSpPr>
          <p:nvPr>
            <p:ph type="body" idx="1"/>
          </p:nvPr>
        </p:nvSpPr>
        <p:spPr/>
        <p:txBody>
          <a:bodyPr/>
          <a:lstStyle/>
          <a:p>
            <a:r>
              <a:rPr lang="en-US" dirty="0"/>
              <a:t>This is a current snapshot of the RF PCB components that you will find in RF PCB Toolbox.</a:t>
            </a:r>
          </a:p>
          <a:p>
            <a:r>
              <a:rPr lang="en-US" dirty="0"/>
              <a:t>	</a:t>
            </a:r>
            <a:r>
              <a:rPr lang="en-US" i="1" dirty="0"/>
              <a:t>You can find the complete list here: https://www.mathworks.com/help/rfpcb/pcb-components-catalog.html</a:t>
            </a:r>
          </a:p>
          <a:p>
            <a:endParaRPr lang="en-US" i="1" dirty="0"/>
          </a:p>
          <a:p>
            <a:endParaRPr lang="en-US" dirty="0"/>
          </a:p>
        </p:txBody>
      </p:sp>
    </p:spTree>
    <p:extLst>
      <p:ext uri="{BB962C8B-B14F-4D97-AF65-F5344CB8AC3E}">
        <p14:creationId xmlns:p14="http://schemas.microsoft.com/office/powerpoint/2010/main" val="291522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PCB assemblies by cascading PCB components.</a:t>
            </a:r>
          </a:p>
          <a:p>
            <a:r>
              <a:rPr lang="en-US" dirty="0"/>
              <a:t>The ports will be automatically assigned to match the structure.</a:t>
            </a:r>
          </a:p>
          <a:p>
            <a:r>
              <a:rPr lang="en-US" dirty="0"/>
              <a:t>This also works with antenna objects, for example to build feed and matching networks.</a:t>
            </a:r>
          </a:p>
          <a:p>
            <a:r>
              <a:rPr lang="en-US" dirty="0"/>
              <a:t>In this simple example we cascade a coupler, with a coupled microstrip line and two Wilkinson dividers.</a:t>
            </a:r>
          </a:p>
          <a:p>
            <a:r>
              <a:rPr lang="en-US" dirty="0"/>
              <a:t>This us a simple example of creating a feed network.</a:t>
            </a:r>
          </a:p>
        </p:txBody>
      </p:sp>
      <p:sp>
        <p:nvSpPr>
          <p:cNvPr id="4" name="Slide Number Placeholder 3"/>
          <p:cNvSpPr>
            <a:spLocks noGrp="1"/>
          </p:cNvSpPr>
          <p:nvPr>
            <p:ph type="sldNum" sz="quarter" idx="5"/>
          </p:nvPr>
        </p:nvSpPr>
        <p:spPr/>
        <p:txBody>
          <a:bodyPr/>
          <a:lstStyle/>
          <a:p>
            <a:fld id="{AD73B8C3-A209-4A55-9261-22C2A02B3159}" type="slidenum">
              <a:rPr lang="en-US" smtClean="0"/>
              <a:pPr/>
              <a:t>38</a:t>
            </a:fld>
            <a:endParaRPr lang="en-US"/>
          </a:p>
        </p:txBody>
      </p:sp>
    </p:spTree>
    <p:extLst>
      <p:ext uri="{BB962C8B-B14F-4D97-AF65-F5344CB8AC3E}">
        <p14:creationId xmlns:p14="http://schemas.microsoft.com/office/powerpoint/2010/main" val="2772720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154937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445165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noChangeArrowheads="1"/>
          </p:cNvSpPr>
          <p:nvPr>
            <p:ph type="body" idx="1"/>
          </p:nvPr>
        </p:nvSpPr>
        <p:spPr/>
        <p:txBody>
          <a:bodyPr/>
          <a:lstStyle/>
          <a:p>
            <a:r>
              <a:rPr lang="en-US" dirty="0"/>
              <a:t> </a:t>
            </a:r>
          </a:p>
        </p:txBody>
      </p:sp>
      <p:sp>
        <p:nvSpPr>
          <p:cNvPr id="3" name="Slide Image Placeholder 2">
            <a:extLst>
              <a:ext uri="{FF2B5EF4-FFF2-40B4-BE49-F238E27FC236}">
                <a16:creationId xmlns:a16="http://schemas.microsoft.com/office/drawing/2014/main" id="{A8664553-3457-4316-B3D2-3CDDEBE12AAC}"/>
              </a:ext>
            </a:extLst>
          </p:cNvPr>
          <p:cNvSpPr>
            <a:spLocks noGrp="1" noRot="1" noChangeAspect="1"/>
          </p:cNvSpPr>
          <p:nvPr>
            <p:ph type="sldImg"/>
          </p:nvPr>
        </p:nvSpPr>
        <p:spPr/>
      </p:sp>
    </p:spTree>
    <p:extLst>
      <p:ext uri="{BB962C8B-B14F-4D97-AF65-F5344CB8AC3E}">
        <p14:creationId xmlns:p14="http://schemas.microsoft.com/office/powerpoint/2010/main" val="2512967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47</a:t>
            </a:fld>
            <a:endParaRPr lang="en-US"/>
          </a:p>
        </p:txBody>
      </p:sp>
    </p:spTree>
    <p:extLst>
      <p:ext uri="{BB962C8B-B14F-4D97-AF65-F5344CB8AC3E}">
        <p14:creationId xmlns:p14="http://schemas.microsoft.com/office/powerpoint/2010/main" val="2637243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48</a:t>
            </a:fld>
            <a:endParaRPr lang="en-US"/>
          </a:p>
        </p:txBody>
      </p:sp>
    </p:spTree>
    <p:extLst>
      <p:ext uri="{BB962C8B-B14F-4D97-AF65-F5344CB8AC3E}">
        <p14:creationId xmlns:p14="http://schemas.microsoft.com/office/powerpoint/2010/main" val="3106448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signal bandwidth is large the frequency response is not flat. This must be compensated. </a:t>
            </a:r>
          </a:p>
          <a:p>
            <a:r>
              <a:rPr lang="en-US" dirty="0"/>
              <a:t>In particular, gain flatness is ok, but there is an almost constant group delay leading to a 30degrees phase rotation over the 100MHz signal bandwidth.</a:t>
            </a:r>
          </a:p>
          <a:p>
            <a:r>
              <a:rPr lang="en-US" dirty="0"/>
              <a:t>If the TX is not equalized, a simple receiver will have a degraded EVM.</a:t>
            </a:r>
          </a:p>
          <a:p>
            <a:r>
              <a:rPr lang="en-US" dirty="0"/>
              <a:t>The equalizer in reality will not be in RX, but will be part of the TX, and it is essentially providing static calibration of the TX frequency dispersion.</a:t>
            </a:r>
          </a:p>
          <a:p>
            <a:r>
              <a:rPr lang="en-US" dirty="0"/>
              <a:t>As it is linear it can be moved in the TX chain with consistent results.</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50</a:t>
            </a:fld>
            <a:endParaRPr lang="en-US"/>
          </a:p>
        </p:txBody>
      </p:sp>
    </p:spTree>
    <p:extLst>
      <p:ext uri="{BB962C8B-B14F-4D97-AF65-F5344CB8AC3E}">
        <p14:creationId xmlns:p14="http://schemas.microsoft.com/office/powerpoint/2010/main" val="1725925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step back, and see how Digital Pre Distortion can be used to increase the transmitters linearity. The principle is simple: the Power Amplifier introduces non linearity, here described by a compressing characteristic in orange.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However, the desired TX characteristics should be linear, such as the black curve.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this reason, we introduce a digital algorithm (Digital Pre Distortion) before the PA that pre-distorts the signal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DPD characteristic is the inverse of the one of the PA. The overall behaviour is linear even if both the elements are non-linear because their characteristics cancel each other.</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1906903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theory is simple, the practice of designing and implementing a DPD algorithm is far more complex.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First, the PA is not only non-linear, but it is also affected by memory. The output of the PA at a certain point in time also depends on the values of the input signal in the past. This means that the PA behaviour depends on the type of modulation, bandwidth, power, Peak to Average Power Ratio and other characteristics of the input signal.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this reason, the DPD algorithm should be adaptive and has to operate in a closed feedback-loop configuration, to compensate for the PA effects.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 make things even more complex, DPD algorithms are digital algorithms implemented in baseband, while PAs are RF components operating at high-frequency. This means that up-conversion and down-conversion stages are required to make the two systems operate together.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All the low-power analog and RF components include imperfections that need to be considered as they will affect the DPD behaviour. Timing imperfections are important as they might make the system unstable. Other aspects that cannot be neglected are, for example, the loading effects of the antenna on the PA, or the DPD strategy to adaptively compute the corrections coefficients.</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1978240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MATLAB can effectively help you in more easily identifying a PA model based on a generalized memory polynomial series as described in this IEEE paper from Dennis Morgan and others. The idea is straightforward: use input/output complex (I,Q – in phase and quadrature) characteristics of the PA to extract the coefficient matrix “a” describing the model.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 represents the memory depth.</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K the degree of non-linearity.</a:t>
            </a:r>
          </a:p>
          <a:p>
            <a:r>
              <a:rPr lang="en-GB" sz="1200" kern="1200" dirty="0">
                <a:solidFill>
                  <a:schemeClr val="tx1"/>
                </a:solidFill>
                <a:effectLst/>
                <a:latin typeface="+mn-lt"/>
                <a:ea typeface="+mn-ea"/>
                <a:cs typeface="+mn-cs"/>
              </a:rPr>
              <a:t>This approach can also be used to describe purely static characteristics such as AM-AM/AM-PM, by setting the memory depth equal to 1.</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3229868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AD73B8C3-A209-4A55-9261-22C2A02B3159}" type="slidenum">
              <a:rPr lang="en-US" smtClean="0"/>
              <a:pPr/>
              <a:t>59</a:t>
            </a:fld>
            <a:endParaRPr lang="en-US"/>
          </a:p>
        </p:txBody>
      </p:sp>
    </p:spTree>
    <p:extLst>
      <p:ext uri="{BB962C8B-B14F-4D97-AF65-F5344CB8AC3E}">
        <p14:creationId xmlns:p14="http://schemas.microsoft.com/office/powerpoint/2010/main" val="142796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GB" dirty="0"/>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rotWithShape="0">
                <a:blip r:embed="rId3"/>
                <a:stretch>
                  <a:fillRect t="-1613"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rotWithShape="0">
                <a:blip r:embed="rId4"/>
                <a:stretch>
                  <a:fillRect t="-1613" b="-9677"/>
                </a:stretch>
              </a:blipFill>
            </p:spPr>
            <p:txBody>
              <a:bodyPr/>
              <a:lstStyle/>
              <a:p>
                <a:r>
                  <a:rPr lang="en-GB">
                    <a:noFill/>
                  </a:rPr>
                  <a:t> </a:t>
                </a:r>
              </a:p>
            </p:txBody>
          </p:sp>
        </mc:Fallback>
      </mc:AlternateContent>
    </p:spTree>
    <p:extLst>
      <p:ext uri="{BB962C8B-B14F-4D97-AF65-F5344CB8AC3E}">
        <p14:creationId xmlns:p14="http://schemas.microsoft.com/office/powerpoint/2010/main" val="3626022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describe any arbitrary RF chains for transmitter and receivers, and identify the most critical components by analysing the noise and power budget.</a:t>
            </a:r>
          </a:p>
        </p:txBody>
      </p:sp>
    </p:spTree>
    <p:extLst>
      <p:ext uri="{BB962C8B-B14F-4D97-AF65-F5344CB8AC3E}">
        <p14:creationId xmlns:p14="http://schemas.microsoft.com/office/powerpoint/2010/main" val="257030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400" kern="1200" dirty="0">
                <a:solidFill>
                  <a:schemeClr val="tx1"/>
                </a:solidFill>
                <a:latin typeface="Arial" pitchFamily="34" charset="0"/>
                <a:ea typeface="+mn-ea"/>
                <a:cs typeface="Arial" pitchFamily="34" charset="0"/>
              </a:rPr>
              <a:t>These are </a:t>
            </a:r>
            <a:r>
              <a:rPr lang="en-US" sz="2400" kern="1200" dirty="0" err="1">
                <a:solidFill>
                  <a:schemeClr val="tx1"/>
                </a:solidFill>
                <a:latin typeface="Arial" pitchFamily="34" charset="0"/>
                <a:ea typeface="+mn-ea"/>
                <a:cs typeface="Arial" pitchFamily="34" charset="0"/>
              </a:rPr>
              <a:t>Friis</a:t>
            </a:r>
            <a:r>
              <a:rPr lang="en-US" sz="2400" kern="1200" dirty="0">
                <a:solidFill>
                  <a:schemeClr val="tx1"/>
                </a:solidFill>
                <a:latin typeface="Arial" pitchFamily="34" charset="0"/>
                <a:ea typeface="+mn-ea"/>
                <a:cs typeface="Arial" pitchFamily="34" charset="0"/>
              </a:rPr>
              <a:t> formulas.</a:t>
            </a:r>
          </a:p>
          <a:p>
            <a:r>
              <a:rPr lang="en-US" sz="2400" kern="1200" dirty="0">
                <a:solidFill>
                  <a:schemeClr val="tx1"/>
                </a:solidFill>
                <a:latin typeface="Arial" pitchFamily="34" charset="0"/>
                <a:ea typeface="+mn-ea"/>
                <a:cs typeface="Arial" pitchFamily="34" charset="0"/>
              </a:rPr>
              <a:t>According to </a:t>
            </a:r>
            <a:r>
              <a:rPr lang="en-US" sz="2400" kern="1200" dirty="0" err="1">
                <a:solidFill>
                  <a:schemeClr val="tx1"/>
                </a:solidFill>
                <a:latin typeface="Arial" pitchFamily="34" charset="0"/>
                <a:ea typeface="+mn-ea"/>
                <a:cs typeface="Arial" pitchFamily="34" charset="0"/>
              </a:rPr>
              <a:t>Friis</a:t>
            </a:r>
            <a:r>
              <a:rPr lang="en-US" sz="2400" kern="1200" dirty="0">
                <a:solidFill>
                  <a:schemeClr val="tx1"/>
                </a:solidFill>
                <a:latin typeface="Arial" pitchFamily="34" charset="0"/>
                <a:ea typeface="+mn-ea"/>
                <a:cs typeface="Arial" pitchFamily="34" charset="0"/>
              </a:rPr>
              <a:t> every RF components can be treated like an amplifier, and if the operating range is mildly nonlinear then everything works fine.</a:t>
            </a:r>
          </a:p>
          <a:p>
            <a:r>
              <a:rPr lang="en-US" sz="2400" kern="1200" dirty="0">
                <a:solidFill>
                  <a:schemeClr val="tx1"/>
                </a:solidFill>
                <a:latin typeface="Arial" pitchFamily="34" charset="0"/>
                <a:ea typeface="+mn-ea"/>
                <a:cs typeface="Arial" pitchFamily="34" charset="0"/>
              </a:rPr>
              <a:t>These formulas are often implemented in Excel spreadsheet, and have often major limitations.</a:t>
            </a:r>
          </a:p>
          <a:p>
            <a:r>
              <a:rPr lang="en-US" sz="2400" kern="1200" dirty="0">
                <a:solidFill>
                  <a:schemeClr val="tx1"/>
                </a:solidFill>
                <a:latin typeface="Arial" pitchFamily="34" charset="0"/>
                <a:ea typeface="+mn-ea"/>
                <a:cs typeface="Arial" pitchFamily="34" charset="0"/>
              </a:rPr>
              <a:t>For example, what happens to impedance mismatches, or what happens to components that change the signal frequency, like modulators, or to effects that generate harmonics out of band? These are hard questions to answer with these ideal formulas.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4070342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000" dirty="0"/>
              <a:t>Harmonic balance is an analysis technique used to improve the accuracy of RF analysis.</a:t>
            </a:r>
          </a:p>
          <a:p>
            <a:r>
              <a:rPr lang="en-US" sz="2000" dirty="0"/>
              <a:t>It is based on a few sinusoidal tones, and operates only in steady state conditions. </a:t>
            </a:r>
            <a:r>
              <a:rPr lang="en-US" sz="2000" dirty="0" err="1"/>
              <a:t>Ofrget</a:t>
            </a:r>
            <a:r>
              <a:rPr lang="en-US" sz="2000" dirty="0"/>
              <a:t> about using HB with feedback loops and adaptive systems!</a:t>
            </a:r>
          </a:p>
          <a:p>
            <a:endParaRPr lang="en-US" sz="2000" dirty="0"/>
          </a:p>
          <a:p>
            <a:r>
              <a:rPr lang="en-US" sz="2000" dirty="0"/>
              <a:t>Major analysis tool of Keysight ADS used for RF design at the transistor </a:t>
            </a:r>
            <a:r>
              <a:rPr lang="en-US" sz="2000" dirty="0" err="1"/>
              <a:t>levele</a:t>
            </a:r>
            <a:r>
              <a:rPr lang="en-US" sz="2000" dirty="0"/>
              <a:t>, where time domain simulation or even circuit envelope is too time consuming.</a:t>
            </a:r>
          </a:p>
          <a:p>
            <a:endParaRPr lang="en-US" sz="2000" dirty="0"/>
          </a:p>
          <a:p>
            <a:r>
              <a:rPr lang="en-US" sz="2000" dirty="0"/>
              <a:t>Easy to include linear frequency-defined components</a:t>
            </a:r>
          </a:p>
          <a:p>
            <a:pPr lvl="1"/>
            <a:r>
              <a:rPr lang="en-US" dirty="0"/>
              <a:t>S-parameters, distributed elements (microstrips, coplanar waveguides, …) </a:t>
            </a:r>
          </a:p>
          <a:p>
            <a:r>
              <a:rPr lang="en-US" sz="2000" dirty="0"/>
              <a:t>Good for (mildly) non-linear circuits</a:t>
            </a:r>
          </a:p>
          <a:p>
            <a:pPr lvl="1"/>
            <a:r>
              <a:rPr lang="en-US" dirty="0"/>
              <a:t>Complexity increases exponentially with the number of independent input tones</a:t>
            </a:r>
          </a:p>
          <a:p>
            <a:pPr lvl="1"/>
            <a:endParaRPr lang="en-US" dirty="0"/>
          </a:p>
          <a:p>
            <a:pPr lvl="0"/>
            <a:r>
              <a:rPr lang="en-US" dirty="0"/>
              <a:t>Before adding HB in the app, results were only computed with Fris.</a:t>
            </a:r>
          </a:p>
          <a:p>
            <a:pPr lvl="0"/>
            <a:r>
              <a:rPr lang="en-US" dirty="0"/>
              <a:t>This means that now results are more accurate, and it opens up fir further improvements along the way.</a:t>
            </a:r>
          </a:p>
          <a:p>
            <a:pPr lvl="1"/>
            <a:endParaRPr lang="en-US"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41228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EFE56-2268-E243-B780-39B09C57B43F}" type="slidenum">
              <a:rPr lang="en-US" smtClean="0"/>
              <a:t>14</a:t>
            </a:fld>
            <a:endParaRPr lang="en-US"/>
          </a:p>
        </p:txBody>
      </p:sp>
    </p:spTree>
    <p:extLst>
      <p:ext uri="{BB962C8B-B14F-4D97-AF65-F5344CB8AC3E}">
        <p14:creationId xmlns:p14="http://schemas.microsoft.com/office/powerpoint/2010/main" val="97474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096000" cy="3429000"/>
          </a:xfrm>
        </p:spPr>
      </p:sp>
      <p:sp>
        <p:nvSpPr>
          <p:cNvPr id="3" name="Notes Placeholder 2"/>
          <p:cNvSpPr>
            <a:spLocks noGrp="1"/>
          </p:cNvSpPr>
          <p:nvPr>
            <p:ph type="body" idx="1"/>
          </p:nvPr>
        </p:nvSpPr>
        <p:spPr>
          <a:xfrm>
            <a:off x="687600" y="4345200"/>
            <a:ext cx="5549712" cy="4212229"/>
          </a:xfrm>
        </p:spPr>
        <p:txBody>
          <a:bodyPr>
            <a:normAutofit/>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91339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358143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Assertion Evidence">
    <p:spTree>
      <p:nvGrpSpPr>
        <p:cNvPr id="1" name="Shape 12"/>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1813BC3-6186-464B-970A-3CEC00443B89}"/>
              </a:ext>
            </a:extLst>
          </p:cNvPr>
          <p:cNvSpPr>
            <a:spLocks noGrp="1"/>
          </p:cNvSpPr>
          <p:nvPr>
            <p:ph type="pic" sz="quarter" idx="12" hasCustomPrompt="1"/>
          </p:nvPr>
        </p:nvSpPr>
        <p:spPr>
          <a:xfrm>
            <a:off x="8609012" y="2393950"/>
            <a:ext cx="2590800" cy="1922463"/>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3</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6" name="Picture Placeholder 15">
            <a:extLst>
              <a:ext uri="{FF2B5EF4-FFF2-40B4-BE49-F238E27FC236}">
                <a16:creationId xmlns:a16="http://schemas.microsoft.com/office/drawing/2014/main" id="{E6240D06-94E7-054E-8FC6-86B45003F6CA}"/>
              </a:ext>
            </a:extLst>
          </p:cNvPr>
          <p:cNvSpPr>
            <a:spLocks noGrp="1"/>
          </p:cNvSpPr>
          <p:nvPr>
            <p:ph type="pic" sz="quarter" idx="11" hasCustomPrompt="1"/>
          </p:nvPr>
        </p:nvSpPr>
        <p:spPr>
          <a:xfrm>
            <a:off x="4800600" y="2393950"/>
            <a:ext cx="2590800" cy="1920875"/>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2</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4" name="Picture Placeholder 13">
            <a:extLst>
              <a:ext uri="{FF2B5EF4-FFF2-40B4-BE49-F238E27FC236}">
                <a16:creationId xmlns:a16="http://schemas.microsoft.com/office/drawing/2014/main" id="{2D8C8300-06F6-394A-BA8D-64E8901DF8FE}"/>
              </a:ext>
            </a:extLst>
          </p:cNvPr>
          <p:cNvSpPr>
            <a:spLocks noGrp="1"/>
          </p:cNvSpPr>
          <p:nvPr>
            <p:ph type="pic" sz="quarter" idx="10" hasCustomPrompt="1"/>
          </p:nvPr>
        </p:nvSpPr>
        <p:spPr>
          <a:xfrm>
            <a:off x="984568" y="2393950"/>
            <a:ext cx="2590800" cy="1922462"/>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1</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 name="Text Placeholder 21">
            <a:extLst>
              <a:ext uri="{FF2B5EF4-FFF2-40B4-BE49-F238E27FC236}">
                <a16:creationId xmlns:a16="http://schemas.microsoft.com/office/drawing/2014/main" id="{9359A469-CE43-F144-8215-3FCBBF16DF2C}"/>
              </a:ext>
            </a:extLst>
          </p:cNvPr>
          <p:cNvSpPr>
            <a:spLocks noGrp="1"/>
          </p:cNvSpPr>
          <p:nvPr>
            <p:ph type="body" sz="quarter" idx="13" hasCustomPrompt="1"/>
          </p:nvPr>
        </p:nvSpPr>
        <p:spPr>
          <a:xfrm>
            <a:off x="984568" y="4415472"/>
            <a:ext cx="2590800" cy="533400"/>
          </a:xfrm>
        </p:spPr>
        <p:txBody>
          <a:bodyPr/>
          <a:lstStyle>
            <a:lvl1pPr marL="0" indent="0" algn="ctr">
              <a:buNone/>
              <a:defRPr b="1"/>
            </a:lvl1pPr>
          </a:lstStyle>
          <a:p>
            <a:pPr lvl="0"/>
            <a:r>
              <a:rPr lang="en-US"/>
              <a:t>Topic 1 label</a:t>
            </a:r>
          </a:p>
        </p:txBody>
      </p:sp>
      <p:sp>
        <p:nvSpPr>
          <p:cNvPr id="23" name="Text Placeholder 21">
            <a:extLst>
              <a:ext uri="{FF2B5EF4-FFF2-40B4-BE49-F238E27FC236}">
                <a16:creationId xmlns:a16="http://schemas.microsoft.com/office/drawing/2014/main" id="{F94CA51C-EBB3-0848-A72C-B440DD2FA9EB}"/>
              </a:ext>
            </a:extLst>
          </p:cNvPr>
          <p:cNvSpPr>
            <a:spLocks noGrp="1"/>
          </p:cNvSpPr>
          <p:nvPr>
            <p:ph type="body" sz="quarter" idx="14" hasCustomPrompt="1"/>
          </p:nvPr>
        </p:nvSpPr>
        <p:spPr>
          <a:xfrm>
            <a:off x="4800600" y="4413091"/>
            <a:ext cx="2590800" cy="533400"/>
          </a:xfrm>
        </p:spPr>
        <p:txBody>
          <a:bodyPr/>
          <a:lstStyle>
            <a:lvl1pPr marL="0" indent="0" algn="ctr">
              <a:buNone/>
              <a:defRPr b="1"/>
            </a:lvl1pPr>
          </a:lstStyle>
          <a:p>
            <a:pPr lvl="0"/>
            <a:r>
              <a:rPr lang="en-US"/>
              <a:t>Topic 2 label</a:t>
            </a:r>
          </a:p>
        </p:txBody>
      </p:sp>
      <p:sp>
        <p:nvSpPr>
          <p:cNvPr id="24" name="Text Placeholder 21">
            <a:extLst>
              <a:ext uri="{FF2B5EF4-FFF2-40B4-BE49-F238E27FC236}">
                <a16:creationId xmlns:a16="http://schemas.microsoft.com/office/drawing/2014/main" id="{C12F1624-BA60-B04A-9FA5-9D6A0A5810C4}"/>
              </a:ext>
            </a:extLst>
          </p:cNvPr>
          <p:cNvSpPr>
            <a:spLocks noGrp="1"/>
          </p:cNvSpPr>
          <p:nvPr>
            <p:ph type="body" sz="quarter" idx="15" hasCustomPrompt="1"/>
          </p:nvPr>
        </p:nvSpPr>
        <p:spPr>
          <a:xfrm>
            <a:off x="8609012" y="4415473"/>
            <a:ext cx="2590800" cy="533400"/>
          </a:xfrm>
        </p:spPr>
        <p:txBody>
          <a:bodyPr/>
          <a:lstStyle>
            <a:lvl1pPr marL="0" indent="0" algn="ctr">
              <a:buNone/>
              <a:defRPr b="1"/>
            </a:lvl1pPr>
          </a:lstStyle>
          <a:p>
            <a:pPr lvl="0"/>
            <a:r>
              <a:rPr lang="en-US"/>
              <a:t>Topic 3 label</a:t>
            </a:r>
          </a:p>
        </p:txBody>
      </p:sp>
      <p:sp>
        <p:nvSpPr>
          <p:cNvPr id="3" name="Title 2">
            <a:extLst>
              <a:ext uri="{FF2B5EF4-FFF2-40B4-BE49-F238E27FC236}">
                <a16:creationId xmlns:a16="http://schemas.microsoft.com/office/drawing/2014/main" id="{D5EA66AA-8CF7-430D-8EAD-E646970610DC}"/>
              </a:ext>
            </a:extLst>
          </p:cNvPr>
          <p:cNvSpPr>
            <a:spLocks noGrp="1"/>
          </p:cNvSpPr>
          <p:nvPr>
            <p:ph type="title" hasCustomPrompt="1"/>
          </p:nvPr>
        </p:nvSpPr>
        <p:spPr/>
        <p:txBody>
          <a:bodyPr/>
          <a:lstStyle>
            <a:lvl1pPr>
              <a:defRPr/>
            </a:lvl1pPr>
          </a:lstStyle>
          <a:p>
            <a:r>
              <a:rPr lang="en-US"/>
              <a:t>This presentation focuses on… (complete sentence, but go no more than two lines)</a:t>
            </a:r>
          </a:p>
        </p:txBody>
      </p:sp>
    </p:spTree>
    <p:custDataLst>
      <p:tags r:id="rId1"/>
    </p:custDataLst>
    <p:extLst>
      <p:ext uri="{BB962C8B-B14F-4D97-AF65-F5344CB8AC3E}">
        <p14:creationId xmlns:p14="http://schemas.microsoft.com/office/powerpoint/2010/main" val="873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ssertion Evidence">
    <p:spTree>
      <p:nvGrpSpPr>
        <p:cNvPr id="1" name="Shape 12"/>
        <p:cNvGrpSpPr/>
        <p:nvPr/>
      </p:nvGrpSpPr>
      <p:grpSpPr>
        <a:xfrm>
          <a:off x="0" y="0"/>
          <a:ext cx="0" cy="0"/>
          <a:chOff x="0" y="0"/>
          <a:chExt cx="0" cy="0"/>
        </a:xfrm>
      </p:grpSpPr>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3731216" y="5705615"/>
            <a:ext cx="2542108" cy="486463"/>
          </a:xfrm>
        </p:spPr>
        <p:txBody>
          <a:bodyPr/>
          <a:lstStyle>
            <a:lvl1pPr marL="0" marR="0" indent="0" algn="ctr" rtl="0">
              <a:spcBef>
                <a:spcPts val="900"/>
              </a:spcBef>
              <a:buSzPct val="25000"/>
              <a:buNone/>
              <a:defRPr b="0"/>
            </a:lvl1pPr>
          </a:lstStyle>
          <a:p>
            <a:pPr marL="0" marR="0" lvl="0" indent="0" algn="l" rtl="0">
              <a:spcBef>
                <a:spcPts val="900"/>
              </a:spcBef>
              <a:buSzPct val="25000"/>
              <a:buNone/>
            </a:pPr>
            <a:r>
              <a:rPr lang="en-US" sz="2400" b="1" i="0" u="none" strike="noStrike" cap="none" baseline="0">
                <a:solidFill>
                  <a:srgbClr val="262626"/>
                </a:solidFill>
                <a:latin typeface="Arial" panose="020B0604020202020204" pitchFamily="34" charset="0"/>
                <a:ea typeface="Calibri"/>
                <a:cs typeface="Arial" panose="020B0604020202020204" pitchFamily="34" charset="0"/>
                <a:sym typeface="Calibri"/>
              </a:rPr>
              <a:t>Label for image</a:t>
            </a:r>
          </a:p>
        </p:txBody>
      </p:sp>
      <p:sp>
        <p:nvSpPr>
          <p:cNvPr id="11" name="Picture Placeholder 11">
            <a:extLst>
              <a:ext uri="{FF2B5EF4-FFF2-40B4-BE49-F238E27FC236}">
                <a16:creationId xmlns:a16="http://schemas.microsoft.com/office/drawing/2014/main" id="{4613CADB-EC38-5642-9742-A325778AD9AF}"/>
              </a:ext>
            </a:extLst>
          </p:cNvPr>
          <p:cNvSpPr>
            <a:spLocks noGrp="1"/>
          </p:cNvSpPr>
          <p:nvPr>
            <p:ph type="pic" sz="quarter" idx="11" hasCustomPrompt="1"/>
          </p:nvPr>
        </p:nvSpPr>
        <p:spPr>
          <a:xfrm>
            <a:off x="172286" y="1544776"/>
            <a:ext cx="9659969" cy="4050954"/>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that supports conclusion</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4C9FEC4-FF56-4A97-8911-BF8C550FE09E}"/>
              </a:ext>
            </a:extLst>
          </p:cNvPr>
          <p:cNvSpPr>
            <a:spLocks noGrp="1"/>
          </p:cNvSpPr>
          <p:nvPr>
            <p:ph type="title" hasCustomPrompt="1"/>
          </p:nvPr>
        </p:nvSpPr>
        <p:spPr/>
        <p:txBody>
          <a:bodyPr/>
          <a:lstStyle>
            <a:lvl1pPr>
              <a:defRPr/>
            </a:lvl1pPr>
          </a:lstStyle>
          <a:p>
            <a:r>
              <a:rPr lang="en-US"/>
              <a:t>In summary, this sentence headline states the most important message of the presentation</a:t>
            </a:r>
          </a:p>
        </p:txBody>
      </p:sp>
    </p:spTree>
    <p:custDataLst>
      <p:tags r:id="rId1"/>
    </p:custDataLst>
    <p:extLst>
      <p:ext uri="{BB962C8B-B14F-4D97-AF65-F5344CB8AC3E}">
        <p14:creationId xmlns:p14="http://schemas.microsoft.com/office/powerpoint/2010/main" val="130901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00217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338554"/>
          </a:xfrm>
          <a:prstGeom prst="rect">
            <a:avLst/>
          </a:prstGeom>
          <a:noFill/>
        </p:spPr>
        <p:txBody>
          <a:bodyPr wrap="square" lIns="0" rtlCol="0">
            <a:spAutoFit/>
          </a:bodyPr>
          <a:lstStyle/>
          <a:p>
            <a:r>
              <a:rPr lang="en-US" sz="800" dirty="0">
                <a:solidFill>
                  <a:schemeClr val="bg1">
                    <a:lumMod val="75000"/>
                  </a:schemeClr>
                </a:solidFill>
                <a:latin typeface="Arial" pitchFamily="34" charset="0"/>
                <a:cs typeface="Arial" pitchFamily="34" charset="0"/>
              </a:rPr>
              <a:t>© 2024</a:t>
            </a:r>
          </a:p>
          <a:p>
            <a:r>
              <a:rPr lang="en-US" sz="800" dirty="0">
                <a:solidFill>
                  <a:schemeClr val="bg1">
                    <a:lumMod val="75000"/>
                  </a:schemeClr>
                </a:solidFill>
                <a:latin typeface="Arial" pitchFamily="34" charset="0"/>
                <a:cs typeface="Arial" pitchFamily="34" charset="0"/>
              </a:rPr>
              <a:t> The MathWorks, Inc.</a:t>
            </a:r>
          </a:p>
        </p:txBody>
      </p:sp>
      <p:sp>
        <p:nvSpPr>
          <p:cNvPr id="15" name="Picture Placeholder 5">
            <a:extLst>
              <a:ext uri="{FF2B5EF4-FFF2-40B4-BE49-F238E27FC236}">
                <a16:creationId xmlns:a16="http://schemas.microsoft.com/office/drawing/2014/main" id="{7B545CFB-E165-2846-B1CE-1D8F50CACA11}"/>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extLst>
      <p:ext uri="{BB962C8B-B14F-4D97-AF65-F5344CB8AC3E}">
        <p14:creationId xmlns:p14="http://schemas.microsoft.com/office/powerpoint/2010/main" val="2859978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601" y="457200"/>
            <a:ext cx="10769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83889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1" name="Content"/>
          <p:cNvSpPr>
            <a:spLocks noGrp="1"/>
          </p:cNvSpPr>
          <p:nvPr>
            <p:ph sz="half" idx="10" hasCustomPrompt="1"/>
          </p:nvPr>
        </p:nvSpPr>
        <p:spPr>
          <a:xfrm>
            <a:off x="172287" y="2549061"/>
            <a:ext cx="9659970"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s"/>
          <p:cNvSpPr>
            <a:spLocks noGrp="1"/>
          </p:cNvSpPr>
          <p:nvPr>
            <p:ph type="body" sz="quarter" idx="11" hasCustomPrompt="1"/>
          </p:nvPr>
        </p:nvSpPr>
        <p:spPr>
          <a:xfrm>
            <a:off x="172287" y="1329861"/>
            <a:ext cx="9659970" cy="838200"/>
          </a:xfrm>
        </p:spPr>
        <p:txBody>
          <a:bodyPr anchor="t"/>
          <a:lstStyle>
            <a:lvl1pPr marL="0" indent="0" algn="l">
              <a:buNone/>
              <a:defRPr lang="en-US" sz="2000" b="0" kern="1200" baseline="0" dirty="0" smtClean="0">
                <a:solidFill>
                  <a:schemeClr val="tx1"/>
                </a:solidFill>
                <a:latin typeface="Arial" pitchFamily="34" charset="0"/>
                <a:ea typeface="+mn-ea"/>
                <a:cs typeface="Arial" pitchFamily="34" charset="0"/>
              </a:defRPr>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172286" y="5901861"/>
            <a:ext cx="9659969" cy="533400"/>
          </a:xfrm>
        </p:spPr>
        <p:txBody>
          <a:bodyPr anchor="b" anchorCtr="0"/>
          <a:lstStyle>
            <a:lvl1pPr marL="230763" indent="-229172">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
        <p:nvSpPr>
          <p:cNvPr id="2" name="Title 1">
            <a:extLst>
              <a:ext uri="{FF2B5EF4-FFF2-40B4-BE49-F238E27FC236}">
                <a16:creationId xmlns:a16="http://schemas.microsoft.com/office/drawing/2014/main" id="{9416450A-55A0-48D1-8D26-7F04282B20D2}"/>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2747963"/>
            <a:ext cx="10363200" cy="1362075"/>
          </a:xfrm>
        </p:spPr>
        <p:txBody>
          <a:bodyPr anchor="t"/>
          <a:lstStyle>
            <a:lvl1pPr algn="ctr">
              <a:defRPr sz="3200" b="0" cap="none">
                <a:solidFill>
                  <a:schemeClr val="tx2"/>
                </a:solidFill>
              </a:defRPr>
            </a:lvl1pPr>
          </a:lstStyle>
          <a:p>
            <a:r>
              <a:rPr lang="en-US"/>
              <a:t>Click to edit Section Header Title style</a:t>
            </a:r>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E6CB71-ED63-40A1-8595-C7D398DAD113}"/>
              </a:ext>
            </a:extLst>
          </p:cNvPr>
          <p:cNvSpPr>
            <a:spLocks noGrp="1"/>
          </p:cNvSpPr>
          <p:nvPr>
            <p:ph type="title"/>
          </p:nvPr>
        </p:nvSpPr>
        <p:spPr>
          <a:xfrm>
            <a:off x="141016" y="170964"/>
            <a:ext cx="12050984" cy="990600"/>
          </a:xfrm>
        </p:spPr>
        <p:txBody>
          <a:bodyPr/>
          <a:lstStyle/>
          <a:p>
            <a:r>
              <a:rPr lang="en-US"/>
              <a:t>Click to edit Master title style</a:t>
            </a:r>
          </a:p>
        </p:txBody>
      </p:sp>
      <p:sp>
        <p:nvSpPr>
          <p:cNvPr id="8" name="LeftContent">
            <a:extLst>
              <a:ext uri="{FF2B5EF4-FFF2-40B4-BE49-F238E27FC236}">
                <a16:creationId xmlns:a16="http://schemas.microsoft.com/office/drawing/2014/main" id="{9F8957F7-1EAA-2446-95C3-9319B9A4848B}"/>
              </a:ext>
            </a:extLst>
          </p:cNvPr>
          <p:cNvSpPr>
            <a:spLocks noGrp="1"/>
          </p:cNvSpPr>
          <p:nvPr>
            <p:ph sz="half" idx="1"/>
          </p:nvPr>
        </p:nvSpPr>
        <p:spPr>
          <a:xfrm>
            <a:off x="172287" y="1097280"/>
            <a:ext cx="5711352"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dirty="0"/>
              <a:t>Edit Master text styles</a:t>
            </a:r>
          </a:p>
          <a:p>
            <a:pPr lvl="1"/>
            <a:r>
              <a:rPr lang="en-US" dirty="0"/>
              <a:t>Second level</a:t>
            </a:r>
          </a:p>
          <a:p>
            <a:pPr lvl="2"/>
            <a:r>
              <a:rPr lang="en-US" dirty="0"/>
              <a:t>Third level</a:t>
            </a:r>
          </a:p>
        </p:txBody>
      </p:sp>
      <p:sp>
        <p:nvSpPr>
          <p:cNvPr id="9" name="RightContent">
            <a:extLst>
              <a:ext uri="{FF2B5EF4-FFF2-40B4-BE49-F238E27FC236}">
                <a16:creationId xmlns:a16="http://schemas.microsoft.com/office/drawing/2014/main" id="{95DD1410-160F-8B4E-98E5-A9E1BDA71380}"/>
              </a:ext>
            </a:extLst>
          </p:cNvPr>
          <p:cNvSpPr>
            <a:spLocks noGrp="1"/>
          </p:cNvSpPr>
          <p:nvPr>
            <p:ph sz="half" idx="2"/>
          </p:nvPr>
        </p:nvSpPr>
        <p:spPr>
          <a:xfrm>
            <a:off x="6096000" y="1097280"/>
            <a:ext cx="6096000" cy="4558258"/>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dirty="0"/>
              <a:t>Edit Master text styles</a:t>
            </a:r>
          </a:p>
          <a:p>
            <a:pPr lvl="1"/>
            <a:r>
              <a:rPr lang="en-US" dirty="0"/>
              <a:t>Second level</a:t>
            </a:r>
          </a:p>
          <a:p>
            <a:pPr lvl="2"/>
            <a:r>
              <a:rPr lang="en-US" dirty="0"/>
              <a:t>Third level</a:t>
            </a:r>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BDC3-3E1B-46EA-B573-800152113EF1}"/>
              </a:ext>
            </a:extLst>
          </p:cNvPr>
          <p:cNvSpPr>
            <a:spLocks noGrp="1"/>
          </p:cNvSpPr>
          <p:nvPr>
            <p:ph type="title"/>
          </p:nvPr>
        </p:nvSpPr>
        <p:spPr>
          <a:xfrm>
            <a:off x="172286" y="170964"/>
            <a:ext cx="12019713" cy="990600"/>
          </a:xfrm>
        </p:spPr>
        <p:txBody>
          <a:bodyPr/>
          <a:lstStyle/>
          <a:p>
            <a:r>
              <a:rPr lang="en-US"/>
              <a:t>Click to edit Master title style</a:t>
            </a:r>
          </a:p>
        </p:txBody>
      </p:sp>
      <p:sp>
        <p:nvSpPr>
          <p:cNvPr id="5" name="Content">
            <a:extLst>
              <a:ext uri="{FF2B5EF4-FFF2-40B4-BE49-F238E27FC236}">
                <a16:creationId xmlns:a16="http://schemas.microsoft.com/office/drawing/2014/main" id="{29393E02-5EF9-C04D-983C-EE60BCD83FC1}"/>
              </a:ext>
            </a:extLst>
          </p:cNvPr>
          <p:cNvSpPr>
            <a:spLocks noGrp="1"/>
          </p:cNvSpPr>
          <p:nvPr>
            <p:ph idx="1" hasCustomPrompt="1"/>
          </p:nvPr>
        </p:nvSpPr>
        <p:spPr>
          <a:xfrm>
            <a:off x="172286" y="1321908"/>
            <a:ext cx="12019713" cy="4846320"/>
          </a:xfrm>
        </p:spPr>
        <p:txBody>
          <a:bodyPr/>
          <a:lstStyle>
            <a:lvl1pPr marL="0" indent="0">
              <a:buClr>
                <a:schemeClr val="tx2"/>
              </a:buClr>
              <a:buSzPct val="75000"/>
              <a:buFont typeface="Wingdings" pitchFamily="2" charset="2"/>
              <a:buNone/>
              <a:tabLst>
                <a:tab pos="458343" algn="l"/>
              </a:tabLst>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 2</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6" lvl="0" indent="-342166">
              <a:buClr>
                <a:schemeClr val="tx2"/>
              </a:buClr>
              <a:buSzPct val="75000"/>
              <a:buFont typeface="Wingdings" pitchFamily="2" charset="2"/>
              <a:buChar char="§"/>
              <a:tabLst>
                <a:tab pos="458343" algn="l"/>
              </a:tabLst>
            </a:pPr>
            <a:r>
              <a:rPr lang="en-US" sz="2400" baseline="0">
                <a:latin typeface="Arial" pitchFamily="34" charset="0"/>
                <a:cs typeface="Arial" pitchFamily="34" charset="0"/>
              </a:rPr>
              <a:t>Bullet 4</a:t>
            </a:r>
          </a:p>
          <a:p>
            <a:pPr marL="342166" lvl="0" indent="-342166">
              <a:buClr>
                <a:schemeClr val="tx2"/>
              </a:buClr>
              <a:buSzPct val="75000"/>
              <a:buFont typeface="Wingdings" pitchFamily="2" charset="2"/>
              <a:buChar char="§"/>
              <a:tabLst>
                <a:tab pos="458343" algn="l"/>
              </a:tabLst>
            </a:pPr>
            <a:endParaRPr lang="en-US" sz="2400">
              <a:latin typeface="Arial" pitchFamily="34" charset="0"/>
              <a:cs typeface="Arial" pitchFamily="34" charset="0"/>
            </a:endParaRPr>
          </a:p>
        </p:txBody>
      </p:sp>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Assertion Evidence">
    <p:spTree>
      <p:nvGrpSpPr>
        <p:cNvPr id="1" name="Shape 12"/>
        <p:cNvGrpSpPr/>
        <p:nvPr/>
      </p:nvGrpSpPr>
      <p:grpSpPr>
        <a:xfrm>
          <a:off x="0" y="0"/>
          <a:ext cx="0" cy="0"/>
          <a:chOff x="0" y="0"/>
          <a:chExt cx="0" cy="0"/>
        </a:xfrm>
      </p:grpSpPr>
      <p:sp>
        <p:nvSpPr>
          <p:cNvPr id="3" name="Text Placeholder 2">
            <a:extLst>
              <a:ext uri="{FF2B5EF4-FFF2-40B4-BE49-F238E27FC236}">
                <a16:creationId xmlns:a16="http://schemas.microsoft.com/office/drawing/2014/main" id="{029A82BE-20A1-B143-9305-B36846521908}"/>
              </a:ext>
            </a:extLst>
          </p:cNvPr>
          <p:cNvSpPr>
            <a:spLocks noGrp="1"/>
          </p:cNvSpPr>
          <p:nvPr>
            <p:ph type="body" sz="quarter" idx="10" hasCustomPrompt="1"/>
          </p:nvPr>
        </p:nvSpPr>
        <p:spPr>
          <a:xfrm>
            <a:off x="8610600" y="3178027"/>
            <a:ext cx="3409113" cy="2783036"/>
          </a:xfrm>
        </p:spPr>
        <p:txBody>
          <a:bodyPr anchor="t" anchorCtr="0"/>
          <a:lstStyle>
            <a:lvl1pPr marL="0" indent="0">
              <a:buNone/>
              <a:defRPr sz="1600" b="0" baseline="0"/>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18" name="Picture Placeholder 11">
            <a:extLst>
              <a:ext uri="{FF2B5EF4-FFF2-40B4-BE49-F238E27FC236}">
                <a16:creationId xmlns:a16="http://schemas.microsoft.com/office/drawing/2014/main" id="{5BEE01E0-B4AD-2C42-AD7E-D7D6710BEE03}"/>
              </a:ext>
            </a:extLst>
          </p:cNvPr>
          <p:cNvSpPr>
            <a:spLocks noGrp="1"/>
          </p:cNvSpPr>
          <p:nvPr>
            <p:ph type="pic" sz="quarter" idx="11" hasCustomPrompt="1"/>
          </p:nvPr>
        </p:nvSpPr>
        <p:spPr>
          <a:xfrm>
            <a:off x="172287" y="1465263"/>
            <a:ext cx="8224953"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Supporting photograph, drawing, film, </a:t>
            </a:r>
            <a:b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or graph – no bulleted lists</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8A19125-8206-42DC-905A-CB50379A2141}"/>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Tree>
    <p:custDataLst>
      <p:tags r:id="rId1"/>
    </p:custDataLst>
    <p:extLst>
      <p:ext uri="{BB962C8B-B14F-4D97-AF65-F5344CB8AC3E}">
        <p14:creationId xmlns:p14="http://schemas.microsoft.com/office/powerpoint/2010/main" val="2955705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ssertion Evidence">
    <p:spTree>
      <p:nvGrpSpPr>
        <p:cNvPr id="1" name="Shape 12"/>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C574241-298C-A94F-AA17-EC3F491CE8A6}"/>
              </a:ext>
            </a:extLst>
          </p:cNvPr>
          <p:cNvSpPr>
            <a:spLocks noGrp="1"/>
          </p:cNvSpPr>
          <p:nvPr>
            <p:ph type="pic" sz="quarter" idx="11" hasCustomPrompt="1"/>
          </p:nvPr>
        </p:nvSpPr>
        <p:spPr>
          <a:xfrm>
            <a:off x="3505199" y="1465263"/>
            <a:ext cx="6327057"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Replace this box with a key image to introduce talk’s scope, importance, or background</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173038" y="1465263"/>
            <a:ext cx="3157537" cy="4495800"/>
          </a:xfrm>
        </p:spPr>
        <p:txBody>
          <a:bodyPr/>
          <a:lstStyle>
            <a:lvl1pPr marL="0" marR="0" indent="0" algn="l" rtl="0">
              <a:spcBef>
                <a:spcPts val="900"/>
              </a:spcBef>
              <a:buSzPct val="25000"/>
              <a:buNone/>
              <a:defRPr/>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2" name="Title 1">
            <a:extLst>
              <a:ext uri="{FF2B5EF4-FFF2-40B4-BE49-F238E27FC236}">
                <a16:creationId xmlns:a16="http://schemas.microsoft.com/office/drawing/2014/main" id="{1CEADDCF-2E0A-4C3F-B853-F3401E41C3EC}"/>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Tree>
    <p:custDataLst>
      <p:tags r:id="rId1"/>
    </p:custDataLst>
    <p:extLst>
      <p:ext uri="{BB962C8B-B14F-4D97-AF65-F5344CB8AC3E}">
        <p14:creationId xmlns:p14="http://schemas.microsoft.com/office/powerpoint/2010/main" val="404019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72287" y="170964"/>
            <a:ext cx="965997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172286" y="1320558"/>
            <a:ext cx="9659971" cy="484632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custDataLst>
      <p:tags r:id="rId16"/>
    </p:custDataLst>
  </p:cSld>
  <p:clrMap bg1="lt1" tx1="dk1" bg2="lt2" tx2="dk2" accent1="accent1" accent2="accent2" accent3="accent3" accent4="accent4" accent5="accent5" accent6="accent6" hlink="hlink" folHlink="folHlink"/>
  <p:sldLayoutIdLst>
    <p:sldLayoutId id="2147483650" r:id="rId1"/>
    <p:sldLayoutId id="2147483662" r:id="rId2"/>
    <p:sldLayoutId id="2147483659" r:id="rId3"/>
    <p:sldLayoutId id="2147483663" r:id="rId4"/>
    <p:sldLayoutId id="2147483651" r:id="rId5"/>
    <p:sldLayoutId id="2147483652" r:id="rId6"/>
    <p:sldLayoutId id="2147483664" r:id="rId7"/>
    <p:sldLayoutId id="2147483669" r:id="rId8"/>
    <p:sldLayoutId id="2147483670" r:id="rId9"/>
    <p:sldLayoutId id="2147483667" r:id="rId10"/>
    <p:sldLayoutId id="2147483668" r:id="rId11"/>
    <p:sldLayoutId id="2147483672" r:id="rId12"/>
    <p:sldLayoutId id="2147483673" r:id="rId13"/>
    <p:sldLayoutId id="2147483674" r:id="rId14"/>
  </p:sldLayoutIdLst>
  <p:hf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2.wdp"/><Relationship Id="rId3" Type="http://schemas.openxmlformats.org/officeDocument/2006/relationships/notesSlide" Target="../notesSlides/notesSlide12.xml"/><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5.png"/><Relationship Id="rId5" Type="http://schemas.microsoft.com/office/2007/relationships/hdphoto" Target="../media/hdphoto3.wdp"/><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hyperlink" Target="https://www.mathworks.com/help/antenna/ug/reconstruct-3d-pattern-from-2d-slices-using-deep-learning.html" TargetMode="External"/><Relationship Id="rId2" Type="http://schemas.openxmlformats.org/officeDocument/2006/relationships/hyperlink" Target="https://www.mathworks.com/help/antenna/ug/antenna-optimization-algorithm.html" TargetMode="Externa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17.xml"/><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emf"/></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0.png"/></Relationships>
</file>

<file path=ppt/slides/_rels/slide4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1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48.png"/><Relationship Id="rId4"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5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image" Target="../media/image161.png"/></Relationships>
</file>

<file path=ppt/slides/_rels/slide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www.mathworks.com/help/comm/ug/power-amplifier-modeling-using-neural-networks.html" TargetMode="External"/><Relationship Id="rId4" Type="http://schemas.openxmlformats.org/officeDocument/2006/relationships/hyperlink" Target="https://www.mathworks.com/help/comm/dpd-and-pa-modeling.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976A97-76BF-7E44-AC53-59AD7A2BC99F}"/>
              </a:ext>
            </a:extLst>
          </p:cNvPr>
          <p:cNvSpPr>
            <a:spLocks noGrp="1"/>
          </p:cNvSpPr>
          <p:nvPr>
            <p:ph sz="quarter" idx="10"/>
          </p:nvPr>
        </p:nvSpPr>
        <p:spPr>
          <a:xfrm>
            <a:off x="1827434" y="2017561"/>
            <a:ext cx="7780489" cy="961258"/>
          </a:xfrm>
        </p:spPr>
        <p:txBody>
          <a:bodyPr/>
          <a:lstStyle/>
          <a:p>
            <a:r>
              <a:rPr lang="en-US" i="0" u="none" strike="noStrike" dirty="0">
                <a:effectLst/>
                <a:latin typeface="Arial" panose="020B0604020202020204" pitchFamily="34" charset="0"/>
              </a:rPr>
              <a:t>Hands on Workshop: </a:t>
            </a:r>
          </a:p>
          <a:p>
            <a:r>
              <a:rPr lang="en-US" dirty="0"/>
              <a:t>G</a:t>
            </a:r>
            <a:r>
              <a:rPr lang="en-US" i="0" u="none" strike="noStrike" dirty="0">
                <a:effectLst/>
                <a:latin typeface="Arial" panose="020B0604020202020204" pitchFamily="34" charset="0"/>
              </a:rPr>
              <a:t>etting Started with RF Design of Wireless Systems</a:t>
            </a:r>
            <a:endParaRPr lang="en-US" dirty="0"/>
          </a:p>
        </p:txBody>
      </p:sp>
      <p:pic>
        <p:nvPicPr>
          <p:cNvPr id="10" name="Picture Placeholder 9">
            <a:extLst>
              <a:ext uri="{FF2B5EF4-FFF2-40B4-BE49-F238E27FC236}">
                <a16:creationId xmlns:a16="http://schemas.microsoft.com/office/drawing/2014/main" id="{5B1B189B-8385-D075-FAF6-772470B35768}"/>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2863" t="12385" r="23515" b="24883"/>
          <a:stretch/>
        </p:blipFill>
        <p:spPr>
          <a:xfrm>
            <a:off x="8110116" y="3389245"/>
            <a:ext cx="4084776" cy="3468755"/>
          </a:xfrm>
        </p:spPr>
      </p:pic>
      <p:sp>
        <p:nvSpPr>
          <p:cNvPr id="4" name="Text Placeholder 3">
            <a:extLst>
              <a:ext uri="{FF2B5EF4-FFF2-40B4-BE49-F238E27FC236}">
                <a16:creationId xmlns:a16="http://schemas.microsoft.com/office/drawing/2014/main" id="{9F247759-2A38-3BC8-4764-2839CA54436D}"/>
              </a:ext>
            </a:extLst>
          </p:cNvPr>
          <p:cNvSpPr>
            <a:spLocks noGrp="1"/>
          </p:cNvSpPr>
          <p:nvPr>
            <p:ph type="body" sz="quarter" idx="18"/>
          </p:nvPr>
        </p:nvSpPr>
        <p:spPr/>
        <p:txBody>
          <a:bodyPr/>
          <a:lstStyle/>
          <a:p>
            <a:r>
              <a:rPr lang="en-US" dirty="0"/>
              <a:t>Sekhar Sekharan, PhD</a:t>
            </a:r>
            <a:endParaRPr lang="LID4096" dirty="0"/>
          </a:p>
        </p:txBody>
      </p:sp>
      <p:sp>
        <p:nvSpPr>
          <p:cNvPr id="8" name="Text Placeholder 7">
            <a:extLst>
              <a:ext uri="{FF2B5EF4-FFF2-40B4-BE49-F238E27FC236}">
                <a16:creationId xmlns:a16="http://schemas.microsoft.com/office/drawing/2014/main" id="{42068432-6B11-D86B-9B87-3B59D8AD9E6B}"/>
              </a:ext>
            </a:extLst>
          </p:cNvPr>
          <p:cNvSpPr>
            <a:spLocks noGrp="1"/>
          </p:cNvSpPr>
          <p:nvPr>
            <p:ph type="body" sz="quarter" idx="20"/>
          </p:nvPr>
        </p:nvSpPr>
        <p:spPr/>
        <p:txBody>
          <a:bodyPr/>
          <a:lstStyle/>
          <a:p>
            <a:r>
              <a:rPr lang="en-US" dirty="0"/>
              <a:t>MathWorks Inc.</a:t>
            </a:r>
            <a:endParaRPr lang="LID4096" dirty="0"/>
          </a:p>
        </p:txBody>
      </p:sp>
    </p:spTree>
    <p:extLst>
      <p:ext uri="{BB962C8B-B14F-4D97-AF65-F5344CB8AC3E}">
        <p14:creationId xmlns:p14="http://schemas.microsoft.com/office/powerpoint/2010/main" val="129308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D65C-25B6-4C81-A0AD-031C316CB293}"/>
              </a:ext>
            </a:extLst>
          </p:cNvPr>
          <p:cNvSpPr>
            <a:spLocks noGrp="1"/>
          </p:cNvSpPr>
          <p:nvPr>
            <p:ph type="title"/>
          </p:nvPr>
        </p:nvSpPr>
        <p:spPr/>
        <p:txBody>
          <a:bodyPr/>
          <a:lstStyle/>
          <a:p>
            <a:r>
              <a:rPr lang="en-US" b="0" dirty="0" err="1"/>
              <a:t>Friis</a:t>
            </a:r>
            <a:r>
              <a:rPr lang="en-US" b="0" dirty="0"/>
              <a:t> Formulas, Deceptively Easy!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7ADF61D-D6D0-475E-9285-53EF224690DB}"/>
                  </a:ext>
                </a:extLst>
              </p:cNvPr>
              <p:cNvSpPr>
                <a:spLocks noGrp="1"/>
              </p:cNvSpPr>
              <p:nvPr>
                <p:ph idx="1"/>
              </p:nvPr>
            </p:nvSpPr>
            <p:spPr>
              <a:xfrm>
                <a:off x="711200" y="1306660"/>
                <a:ext cx="10769600" cy="3467472"/>
              </a:xfrm>
            </p:spPr>
            <p:txBody>
              <a:body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𝑃𝑜𝑢𝑡</m:t>
                      </m:r>
                      <m:r>
                        <a:rPr lang="en-US" i="1">
                          <a:latin typeface="Cambria Math" panose="02040503050406030204" pitchFamily="18" charset="0"/>
                        </a:rPr>
                        <m:t>=</m:t>
                      </m:r>
                      <m:r>
                        <a:rPr lang="en-US" b="0" i="1" smtClean="0">
                          <a:latin typeface="Cambria Math" panose="02040503050406030204" pitchFamily="18" charset="0"/>
                        </a:rPr>
                        <m:t>𝑃𝑖𝑛</m:t>
                      </m:r>
                      <m:r>
                        <a:rPr lang="en-US" b="0" i="1" smtClean="0">
                          <a:latin typeface="Cambria Math" panose="02040503050406030204" pitchFamily="18" charset="0"/>
                        </a:rPr>
                        <m:t> </m:t>
                      </m:r>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2 </m:t>
                      </m:r>
                      <m:r>
                        <a:rPr lang="en-US" b="0" i="1" smtClean="0">
                          <a:latin typeface="Cambria Math" panose="02040503050406030204" pitchFamily="18" charset="0"/>
                        </a:rPr>
                        <m:t>𝐺</m:t>
                      </m:r>
                      <m:r>
                        <a:rPr lang="en-US" b="0" i="1" smtClean="0">
                          <a:latin typeface="Cambria Math" panose="02040503050406030204" pitchFamily="18" charset="0"/>
                        </a:rPr>
                        <m:t>3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𝐹</m:t>
                      </m:r>
                      <m:r>
                        <a:rPr lang="en-US"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2−1</m:t>
                          </m:r>
                        </m:num>
                        <m:den>
                          <m:r>
                            <a:rPr lang="en-US" b="0" i="1" smtClean="0">
                              <a:latin typeface="Cambria Math" panose="02040503050406030204" pitchFamily="18" charset="0"/>
                            </a:rPr>
                            <m:t>𝐺</m:t>
                          </m:r>
                          <m:r>
                            <a:rPr lang="en-US" b="0" i="1" smtClean="0">
                              <a:latin typeface="Cambria Math" panose="02040503050406030204" pitchFamily="18" charset="0"/>
                            </a:rPr>
                            <m:t>1</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3−1</m:t>
                          </m:r>
                        </m:num>
                        <m:den>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4−1</m:t>
                          </m:r>
                        </m:num>
                        <m:den>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2 </m:t>
                          </m:r>
                          <m:r>
                            <a:rPr lang="en-US" b="0" i="1" smtClean="0">
                              <a:latin typeface="Cambria Math" panose="02040503050406030204" pitchFamily="18" charset="0"/>
                            </a:rPr>
                            <m:t>𝐺</m:t>
                          </m:r>
                          <m:r>
                            <a:rPr lang="en-US" b="0" i="1" smtClean="0">
                              <a:latin typeface="Cambria Math" panose="02040503050406030204" pitchFamily="18" charset="0"/>
                            </a:rPr>
                            <m:t>3</m:t>
                          </m:r>
                        </m:den>
                      </m:f>
                      <m:r>
                        <a:rPr lang="en-US" i="1" smtClean="0">
                          <a:latin typeface="Cambria Math" panose="02040503050406030204" pitchFamily="18" charset="0"/>
                        </a:rPr>
                        <m:t>+…</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𝐼𝑃</m:t>
                          </m:r>
                          <m:r>
                            <a:rPr lang="en-US" b="0" i="1" smtClean="0">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𝐼𝑃</m:t>
                          </m:r>
                          <m:r>
                            <a:rPr lang="en-US" i="1">
                              <a:latin typeface="Cambria Math" panose="02040503050406030204" pitchFamily="18" charset="0"/>
                            </a:rPr>
                            <m:t>3_1</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𝐺</m:t>
                          </m:r>
                          <m:r>
                            <a:rPr lang="en-US" b="0" i="1" smtClean="0">
                              <a:latin typeface="Cambria Math" panose="02040503050406030204" pitchFamily="18" charset="0"/>
                            </a:rPr>
                            <m:t>1</m:t>
                          </m:r>
                        </m:num>
                        <m:den>
                          <m:r>
                            <a:rPr lang="en-US" b="0" i="1" smtClean="0">
                              <a:latin typeface="Cambria Math" panose="02040503050406030204" pitchFamily="18" charset="0"/>
                            </a:rPr>
                            <m:t>𝐼𝑃</m:t>
                          </m:r>
                          <m:r>
                            <a:rPr lang="en-US" b="0" i="1" smtClean="0">
                              <a:latin typeface="Cambria Math" panose="02040503050406030204" pitchFamily="18" charset="0"/>
                            </a:rPr>
                            <m:t>3_2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m:t>
                          </m:r>
                          <m:r>
                            <a:rPr lang="en-US" i="1">
                              <a:latin typeface="Cambria Math" panose="02040503050406030204" pitchFamily="18" charset="0"/>
                            </a:rPr>
                            <m:t>1 </m:t>
                          </m:r>
                          <m:r>
                            <a:rPr lang="en-US" i="1">
                              <a:latin typeface="Cambria Math" panose="02040503050406030204" pitchFamily="18" charset="0"/>
                            </a:rPr>
                            <m:t>𝐺</m:t>
                          </m:r>
                          <m:r>
                            <a:rPr lang="en-US" b="0" i="1" smtClean="0">
                              <a:latin typeface="Cambria Math" panose="02040503050406030204" pitchFamily="18" charset="0"/>
                            </a:rPr>
                            <m:t>2</m:t>
                          </m:r>
                        </m:num>
                        <m:den>
                          <m:r>
                            <a:rPr lang="en-US" b="0" i="1" smtClean="0">
                              <a:latin typeface="Cambria Math" panose="02040503050406030204" pitchFamily="18" charset="0"/>
                            </a:rPr>
                            <m:t>𝐼𝑃</m:t>
                          </m:r>
                          <m:r>
                            <a:rPr lang="en-US" b="0" i="1" smtClean="0">
                              <a:latin typeface="Cambria Math" panose="02040503050406030204" pitchFamily="18" charset="0"/>
                            </a:rPr>
                            <m:t>3_3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m:t>
                          </m:r>
                          <m:r>
                            <a:rPr lang="en-US" i="1">
                              <a:latin typeface="Cambria Math" panose="02040503050406030204" pitchFamily="18" charset="0"/>
                            </a:rPr>
                            <m:t>1 </m:t>
                          </m:r>
                          <m:r>
                            <a:rPr lang="en-US" i="1">
                              <a:latin typeface="Cambria Math" panose="02040503050406030204" pitchFamily="18" charset="0"/>
                            </a:rPr>
                            <m:t>𝐺</m:t>
                          </m:r>
                          <m:r>
                            <a:rPr lang="en-US" i="1">
                              <a:latin typeface="Cambria Math" panose="02040503050406030204" pitchFamily="18" charset="0"/>
                            </a:rPr>
                            <m:t>2 </m:t>
                          </m:r>
                          <m:r>
                            <a:rPr lang="en-US" i="1">
                              <a:latin typeface="Cambria Math" panose="02040503050406030204" pitchFamily="18" charset="0"/>
                            </a:rPr>
                            <m:t>𝐺</m:t>
                          </m:r>
                          <m:r>
                            <a:rPr lang="en-US" b="0" i="1" smtClean="0">
                              <a:latin typeface="Cambria Math" panose="02040503050406030204" pitchFamily="18" charset="0"/>
                            </a:rPr>
                            <m:t>3</m:t>
                          </m:r>
                        </m:num>
                        <m:den>
                          <m:r>
                            <a:rPr lang="en-US" b="0" i="1" smtClean="0">
                              <a:latin typeface="Cambria Math" panose="02040503050406030204" pitchFamily="18" charset="0"/>
                            </a:rPr>
                            <m:t>𝐼𝑃</m:t>
                          </m:r>
                          <m:r>
                            <a:rPr lang="en-US" b="0" i="1" smtClean="0">
                              <a:latin typeface="Cambria Math" panose="02040503050406030204" pitchFamily="18" charset="0"/>
                            </a:rPr>
                            <m:t>3_4</m:t>
                          </m:r>
                        </m:den>
                      </m:f>
                      <m:r>
                        <a:rPr lang="en-US" i="1">
                          <a:latin typeface="Cambria Math" panose="02040503050406030204" pitchFamily="18" charset="0"/>
                        </a:rPr>
                        <m:t>+…</m:t>
                      </m:r>
                    </m:oMath>
                  </m:oMathPara>
                </a14:m>
                <a:endParaRPr lang="en-US" dirty="0"/>
              </a:p>
              <a:p>
                <a:endParaRPr lang="en-US" dirty="0"/>
              </a:p>
            </p:txBody>
          </p:sp>
        </mc:Choice>
        <mc:Fallback xmlns="">
          <p:sp>
            <p:nvSpPr>
              <p:cNvPr id="4" name="Content Placeholder 3">
                <a:extLst>
                  <a:ext uri="{FF2B5EF4-FFF2-40B4-BE49-F238E27FC236}">
                    <a16:creationId xmlns:a16="http://schemas.microsoft.com/office/drawing/2014/main" id="{C7ADF61D-D6D0-475E-9285-53EF224690DB}"/>
                  </a:ext>
                </a:extLst>
              </p:cNvPr>
              <p:cNvSpPr>
                <a:spLocks noGrp="1" noRot="1" noChangeAspect="1" noMove="1" noResize="1" noEditPoints="1" noAdjustHandles="1" noChangeArrowheads="1" noChangeShapeType="1" noTextEdit="1"/>
              </p:cNvSpPr>
              <p:nvPr>
                <p:ph idx="1"/>
              </p:nvPr>
            </p:nvSpPr>
            <p:spPr>
              <a:xfrm>
                <a:off x="711200" y="1306660"/>
                <a:ext cx="10769600" cy="3467472"/>
              </a:xfrm>
              <a:blipFill>
                <a:blip r:embed="rId3"/>
                <a:stretch>
                  <a:fillRect l="-17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27DF04C-185E-43D8-A67D-26E36F574E85}"/>
              </a:ext>
            </a:extLst>
          </p:cNvPr>
          <p:cNvSpPr txBox="1"/>
          <p:nvPr/>
        </p:nvSpPr>
        <p:spPr>
          <a:xfrm>
            <a:off x="415306" y="4671996"/>
            <a:ext cx="6992620" cy="1323439"/>
          </a:xfrm>
          <a:prstGeom prst="rect">
            <a:avLst/>
          </a:prstGeom>
          <a:noFill/>
        </p:spPr>
        <p:txBody>
          <a:bodyPr wrap="none">
            <a:spAutoFit/>
          </a:bodyPr>
          <a:lstStyle/>
          <a:p>
            <a:pPr marL="285750" indent="-285750">
              <a:buSzPct val="75000"/>
              <a:buFont typeface="Wingdings" panose="05000000000000000000" pitchFamily="2" charset="2"/>
              <a:buChar char="§"/>
              <a:defRPr/>
            </a:pPr>
            <a:r>
              <a:rPr lang="en-GB" sz="2000" dirty="0">
                <a:solidFill>
                  <a:schemeClr val="tx2"/>
                </a:solidFill>
                <a:latin typeface="Arial" pitchFamily="34" charset="0"/>
              </a:rPr>
              <a:t>What about impedance mismatches?</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with modulators/demodulator?</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if one of the stages is close to saturation?</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to second order nonlinearity?</a:t>
            </a:r>
          </a:p>
        </p:txBody>
      </p:sp>
      <p:pic>
        <p:nvPicPr>
          <p:cNvPr id="3" name="Picture 2">
            <a:extLst>
              <a:ext uri="{FF2B5EF4-FFF2-40B4-BE49-F238E27FC236}">
                <a16:creationId xmlns:a16="http://schemas.microsoft.com/office/drawing/2014/main" id="{8691C345-2842-40C7-8E40-4879B930FC82}"/>
              </a:ext>
            </a:extLst>
          </p:cNvPr>
          <p:cNvPicPr>
            <a:picLocks noChangeAspect="1"/>
          </p:cNvPicPr>
          <p:nvPr/>
        </p:nvPicPr>
        <p:blipFill>
          <a:blip r:embed="rId4"/>
          <a:stretch>
            <a:fillRect/>
          </a:stretch>
        </p:blipFill>
        <p:spPr>
          <a:xfrm>
            <a:off x="6578082" y="2103616"/>
            <a:ext cx="5330493" cy="1200329"/>
          </a:xfrm>
          <a:prstGeom prst="rect">
            <a:avLst/>
          </a:prstGeom>
        </p:spPr>
      </p:pic>
      <p:sp>
        <p:nvSpPr>
          <p:cNvPr id="5" name="TextBox 4">
            <a:extLst>
              <a:ext uri="{FF2B5EF4-FFF2-40B4-BE49-F238E27FC236}">
                <a16:creationId xmlns:a16="http://schemas.microsoft.com/office/drawing/2014/main" id="{DA05B7B4-9EEA-4690-AFE3-A5353ABEA514}"/>
              </a:ext>
            </a:extLst>
          </p:cNvPr>
          <p:cNvSpPr txBox="1"/>
          <p:nvPr/>
        </p:nvSpPr>
        <p:spPr>
          <a:xfrm>
            <a:off x="7248128" y="3245020"/>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G1</a:t>
            </a:r>
          </a:p>
          <a:p>
            <a:r>
              <a:rPr lang="en-US" sz="1600" dirty="0">
                <a:solidFill>
                  <a:schemeClr val="bg1">
                    <a:lumMod val="65000"/>
                  </a:schemeClr>
                </a:solidFill>
                <a:latin typeface="Arial" pitchFamily="34" charset="0"/>
                <a:cs typeface="Arial" pitchFamily="34" charset="0"/>
              </a:rPr>
              <a:t>F1</a:t>
            </a:r>
          </a:p>
          <a:p>
            <a:r>
              <a:rPr lang="en-US" sz="1600" dirty="0">
                <a:solidFill>
                  <a:schemeClr val="bg1">
                    <a:lumMod val="65000"/>
                  </a:schemeClr>
                </a:solidFill>
                <a:latin typeface="Arial" pitchFamily="34" charset="0"/>
                <a:cs typeface="Arial" pitchFamily="34" charset="0"/>
              </a:rPr>
              <a:t>IP3_1</a:t>
            </a:r>
          </a:p>
        </p:txBody>
      </p:sp>
      <p:sp>
        <p:nvSpPr>
          <p:cNvPr id="13" name="TextBox 12">
            <a:extLst>
              <a:ext uri="{FF2B5EF4-FFF2-40B4-BE49-F238E27FC236}">
                <a16:creationId xmlns:a16="http://schemas.microsoft.com/office/drawing/2014/main" id="{13BAEBDC-9247-4C40-A11B-73D70A0E8989}"/>
              </a:ext>
            </a:extLst>
          </p:cNvPr>
          <p:cNvSpPr txBox="1"/>
          <p:nvPr/>
        </p:nvSpPr>
        <p:spPr>
          <a:xfrm>
            <a:off x="8400256" y="3209115"/>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G2</a:t>
            </a:r>
          </a:p>
          <a:p>
            <a:r>
              <a:rPr lang="en-US" sz="1600" dirty="0">
                <a:solidFill>
                  <a:schemeClr val="bg1">
                    <a:lumMod val="65000"/>
                  </a:schemeClr>
                </a:solidFill>
                <a:latin typeface="Arial" pitchFamily="34" charset="0"/>
                <a:cs typeface="Arial" pitchFamily="34" charset="0"/>
              </a:rPr>
              <a:t>F2</a:t>
            </a:r>
          </a:p>
          <a:p>
            <a:r>
              <a:rPr lang="en-US" sz="1600" dirty="0">
                <a:solidFill>
                  <a:schemeClr val="bg1">
                    <a:lumMod val="65000"/>
                  </a:schemeClr>
                </a:solidFill>
                <a:latin typeface="Arial" pitchFamily="34" charset="0"/>
                <a:cs typeface="Arial" pitchFamily="34" charset="0"/>
              </a:rPr>
              <a:t>IP3_2</a:t>
            </a:r>
          </a:p>
        </p:txBody>
      </p:sp>
      <p:sp>
        <p:nvSpPr>
          <p:cNvPr id="14" name="TextBox 13">
            <a:extLst>
              <a:ext uri="{FF2B5EF4-FFF2-40B4-BE49-F238E27FC236}">
                <a16:creationId xmlns:a16="http://schemas.microsoft.com/office/drawing/2014/main" id="{60BD9865-9EDF-4976-8B33-07AAC13E9404}"/>
              </a:ext>
            </a:extLst>
          </p:cNvPr>
          <p:cNvSpPr txBox="1"/>
          <p:nvPr/>
        </p:nvSpPr>
        <p:spPr>
          <a:xfrm>
            <a:off x="9480376" y="3198272"/>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G3</a:t>
            </a:r>
          </a:p>
          <a:p>
            <a:r>
              <a:rPr lang="en-US" sz="1600" dirty="0">
                <a:solidFill>
                  <a:schemeClr val="bg1">
                    <a:lumMod val="65000"/>
                  </a:schemeClr>
                </a:solidFill>
                <a:latin typeface="Arial" pitchFamily="34" charset="0"/>
                <a:cs typeface="Arial" pitchFamily="34" charset="0"/>
              </a:rPr>
              <a:t>F3</a:t>
            </a:r>
          </a:p>
          <a:p>
            <a:r>
              <a:rPr lang="en-US" sz="1600" dirty="0">
                <a:solidFill>
                  <a:schemeClr val="bg1">
                    <a:lumMod val="65000"/>
                  </a:schemeClr>
                </a:solidFill>
                <a:latin typeface="Arial" pitchFamily="34" charset="0"/>
                <a:cs typeface="Arial" pitchFamily="34" charset="0"/>
              </a:rPr>
              <a:t>IP3_3</a:t>
            </a:r>
          </a:p>
        </p:txBody>
      </p:sp>
      <p:sp>
        <p:nvSpPr>
          <p:cNvPr id="15" name="TextBox 14">
            <a:extLst>
              <a:ext uri="{FF2B5EF4-FFF2-40B4-BE49-F238E27FC236}">
                <a16:creationId xmlns:a16="http://schemas.microsoft.com/office/drawing/2014/main" id="{C24AD63C-CC73-4DB2-86E7-760AFD5388DE}"/>
              </a:ext>
            </a:extLst>
          </p:cNvPr>
          <p:cNvSpPr txBox="1"/>
          <p:nvPr/>
        </p:nvSpPr>
        <p:spPr>
          <a:xfrm>
            <a:off x="10554769" y="3225087"/>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G4</a:t>
            </a:r>
          </a:p>
          <a:p>
            <a:r>
              <a:rPr lang="en-US" sz="1600" dirty="0">
                <a:solidFill>
                  <a:schemeClr val="bg1">
                    <a:lumMod val="65000"/>
                  </a:schemeClr>
                </a:solidFill>
                <a:latin typeface="Arial" pitchFamily="34" charset="0"/>
                <a:cs typeface="Arial" pitchFamily="34" charset="0"/>
              </a:rPr>
              <a:t>F4</a:t>
            </a:r>
          </a:p>
          <a:p>
            <a:r>
              <a:rPr lang="en-US" sz="1600" dirty="0">
                <a:solidFill>
                  <a:schemeClr val="bg1">
                    <a:lumMod val="65000"/>
                  </a:schemeClr>
                </a:solidFill>
                <a:latin typeface="Arial" pitchFamily="34" charset="0"/>
                <a:cs typeface="Arial" pitchFamily="34" charset="0"/>
              </a:rPr>
              <a:t>IP3_4</a:t>
            </a:r>
          </a:p>
        </p:txBody>
      </p:sp>
    </p:spTree>
    <p:extLst>
      <p:ext uri="{BB962C8B-B14F-4D97-AF65-F5344CB8AC3E}">
        <p14:creationId xmlns:p14="http://schemas.microsoft.com/office/powerpoint/2010/main" val="6562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0BFB3-72F5-4A8D-9E27-C41AD4EE97D0}"/>
              </a:ext>
            </a:extLst>
          </p:cNvPr>
          <p:cNvSpPr>
            <a:spLocks noGrp="1"/>
          </p:cNvSpPr>
          <p:nvPr>
            <p:ph idx="1"/>
          </p:nvPr>
        </p:nvSpPr>
        <p:spPr/>
        <p:txBody>
          <a:bodyPr/>
          <a:lstStyle/>
          <a:p>
            <a:r>
              <a:rPr lang="en-US" sz="2000" dirty="0"/>
              <a:t>Accurate non-linear analysis </a:t>
            </a:r>
          </a:p>
          <a:p>
            <a:pPr lvl="1"/>
            <a:r>
              <a:rPr lang="en-US" dirty="0"/>
              <a:t>Sinusoidal tones</a:t>
            </a:r>
          </a:p>
          <a:p>
            <a:pPr lvl="1"/>
            <a:r>
              <a:rPr lang="en-US" dirty="0"/>
              <a:t>Steady state conditions</a:t>
            </a:r>
          </a:p>
          <a:p>
            <a:pPr lvl="1"/>
            <a:r>
              <a:rPr lang="en-US" dirty="0"/>
              <a:t>Mild non-linear circuits</a:t>
            </a:r>
          </a:p>
          <a:p>
            <a:r>
              <a:rPr lang="en-US" sz="2000" dirty="0"/>
              <a:t>Now available in RF Budget Analyzer app </a:t>
            </a:r>
          </a:p>
          <a:p>
            <a:r>
              <a:rPr lang="en-US" sz="2000" dirty="0"/>
              <a:t>Foundation of RF Blockset Circuit Envelope simulation</a:t>
            </a:r>
          </a:p>
        </p:txBody>
      </p:sp>
      <p:sp>
        <p:nvSpPr>
          <p:cNvPr id="2" name="Title 1">
            <a:extLst>
              <a:ext uri="{FF2B5EF4-FFF2-40B4-BE49-F238E27FC236}">
                <a16:creationId xmlns:a16="http://schemas.microsoft.com/office/drawing/2014/main" id="{A24269A6-591F-4334-9584-71B17E294E8F}"/>
              </a:ext>
            </a:extLst>
          </p:cNvPr>
          <p:cNvSpPr>
            <a:spLocks noGrp="1"/>
          </p:cNvSpPr>
          <p:nvPr>
            <p:ph type="title"/>
          </p:nvPr>
        </p:nvSpPr>
        <p:spPr/>
        <p:txBody>
          <a:bodyPr/>
          <a:lstStyle/>
          <a:p>
            <a:r>
              <a:rPr lang="en-US" b="0" dirty="0"/>
              <a:t>What is Harmonic Balance?</a:t>
            </a:r>
          </a:p>
        </p:txBody>
      </p:sp>
      <p:grpSp>
        <p:nvGrpSpPr>
          <p:cNvPr id="30" name="Group 29">
            <a:extLst>
              <a:ext uri="{FF2B5EF4-FFF2-40B4-BE49-F238E27FC236}">
                <a16:creationId xmlns:a16="http://schemas.microsoft.com/office/drawing/2014/main" id="{B7E235A9-C3AB-44F6-A00D-4D6DE4374CEB}"/>
              </a:ext>
            </a:extLst>
          </p:cNvPr>
          <p:cNvGrpSpPr/>
          <p:nvPr/>
        </p:nvGrpSpPr>
        <p:grpSpPr>
          <a:xfrm>
            <a:off x="1070407" y="4324388"/>
            <a:ext cx="2239530" cy="2035696"/>
            <a:chOff x="1070407" y="4324388"/>
            <a:chExt cx="2239530" cy="2035696"/>
          </a:xfrm>
        </p:grpSpPr>
        <p:sp>
          <p:nvSpPr>
            <p:cNvPr id="28" name="Arrow: Right 27">
              <a:extLst>
                <a:ext uri="{FF2B5EF4-FFF2-40B4-BE49-F238E27FC236}">
                  <a16:creationId xmlns:a16="http://schemas.microsoft.com/office/drawing/2014/main" id="{372C819B-8722-4098-84B6-6A7B5381555C}"/>
                </a:ext>
              </a:extLst>
            </p:cNvPr>
            <p:cNvSpPr/>
            <p:nvPr/>
          </p:nvSpPr>
          <p:spPr>
            <a:xfrm>
              <a:off x="1070407" y="4324388"/>
              <a:ext cx="2239530" cy="2035696"/>
            </a:xfrm>
            <a:prstGeom prst="rightArrow">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 name="Group 3">
              <a:extLst>
                <a:ext uri="{FF2B5EF4-FFF2-40B4-BE49-F238E27FC236}">
                  <a16:creationId xmlns:a16="http://schemas.microsoft.com/office/drawing/2014/main" id="{A0F95D21-7813-4C22-9A7D-795BAD9D7335}"/>
                </a:ext>
              </a:extLst>
            </p:cNvPr>
            <p:cNvGrpSpPr/>
            <p:nvPr/>
          </p:nvGrpSpPr>
          <p:grpSpPr>
            <a:xfrm>
              <a:off x="1340762" y="4999336"/>
              <a:ext cx="1066800" cy="685800"/>
              <a:chOff x="1847528" y="4682479"/>
              <a:chExt cx="1066800" cy="685800"/>
            </a:xfrm>
          </p:grpSpPr>
          <p:cxnSp>
            <p:nvCxnSpPr>
              <p:cNvPr id="5" name="Straight Connector 4">
                <a:extLst>
                  <a:ext uri="{FF2B5EF4-FFF2-40B4-BE49-F238E27FC236}">
                    <a16:creationId xmlns:a16="http://schemas.microsoft.com/office/drawing/2014/main" id="{17B81F2C-4724-4A35-A41A-C9CD8D64A139}"/>
                  </a:ext>
                </a:extLst>
              </p:cNvPr>
              <p:cNvCxnSpPr/>
              <p:nvPr/>
            </p:nvCxnSpPr>
            <p:spPr>
              <a:xfrm>
                <a:off x="1847528" y="5368279"/>
                <a:ext cx="10668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FD7E3DD-918E-404A-91AF-9AA10B953E6D}"/>
                  </a:ext>
                </a:extLst>
              </p:cNvPr>
              <p:cNvCxnSpPr/>
              <p:nvPr/>
            </p:nvCxnSpPr>
            <p:spPr>
              <a:xfrm flipV="1">
                <a:off x="2250940"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9DD286-C7FE-4831-98E0-3BB23B91785B}"/>
                  </a:ext>
                </a:extLst>
              </p:cNvPr>
              <p:cNvCxnSpPr>
                <a:cxnSpLocks/>
              </p:cNvCxnSpPr>
              <p:nvPr/>
            </p:nvCxnSpPr>
            <p:spPr>
              <a:xfrm flipV="1">
                <a:off x="2439199"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pic>
        <p:nvPicPr>
          <p:cNvPr id="21" name="Picture 20">
            <a:extLst>
              <a:ext uri="{FF2B5EF4-FFF2-40B4-BE49-F238E27FC236}">
                <a16:creationId xmlns:a16="http://schemas.microsoft.com/office/drawing/2014/main" id="{398C1E89-08C8-47FF-BBE4-7A4697F50242}"/>
              </a:ext>
            </a:extLst>
          </p:cNvPr>
          <p:cNvPicPr>
            <a:picLocks noChangeAspect="1"/>
          </p:cNvPicPr>
          <p:nvPr/>
        </p:nvPicPr>
        <p:blipFill>
          <a:blip r:embed="rId3"/>
          <a:stretch>
            <a:fillRect/>
          </a:stretch>
        </p:blipFill>
        <p:spPr>
          <a:xfrm>
            <a:off x="3309937" y="4788477"/>
            <a:ext cx="5572125" cy="1171575"/>
          </a:xfrm>
          <a:prstGeom prst="rect">
            <a:avLst/>
          </a:prstGeom>
        </p:spPr>
      </p:pic>
      <p:grpSp>
        <p:nvGrpSpPr>
          <p:cNvPr id="31" name="Group 30">
            <a:extLst>
              <a:ext uri="{FF2B5EF4-FFF2-40B4-BE49-F238E27FC236}">
                <a16:creationId xmlns:a16="http://schemas.microsoft.com/office/drawing/2014/main" id="{625945D7-B4E7-4962-AA67-444FAB89F9A7}"/>
              </a:ext>
            </a:extLst>
          </p:cNvPr>
          <p:cNvGrpSpPr/>
          <p:nvPr/>
        </p:nvGrpSpPr>
        <p:grpSpPr>
          <a:xfrm>
            <a:off x="8877819" y="4239952"/>
            <a:ext cx="2239530" cy="2035696"/>
            <a:chOff x="8877819" y="4239952"/>
            <a:chExt cx="2239530" cy="2035696"/>
          </a:xfrm>
        </p:grpSpPr>
        <p:sp>
          <p:nvSpPr>
            <p:cNvPr id="29" name="Arrow: Right 28">
              <a:extLst>
                <a:ext uri="{FF2B5EF4-FFF2-40B4-BE49-F238E27FC236}">
                  <a16:creationId xmlns:a16="http://schemas.microsoft.com/office/drawing/2014/main" id="{34CE0AC6-7EE5-47E7-BF42-E2365A76F705}"/>
                </a:ext>
              </a:extLst>
            </p:cNvPr>
            <p:cNvSpPr/>
            <p:nvPr/>
          </p:nvSpPr>
          <p:spPr>
            <a:xfrm>
              <a:off x="8877819" y="4239952"/>
              <a:ext cx="2239530" cy="2035696"/>
            </a:xfrm>
            <a:prstGeom prst="rightArrow">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7" name="Group 26">
              <a:extLst>
                <a:ext uri="{FF2B5EF4-FFF2-40B4-BE49-F238E27FC236}">
                  <a16:creationId xmlns:a16="http://schemas.microsoft.com/office/drawing/2014/main" id="{F6BF06B3-7BFA-4226-ABCF-0DF7E15ED8C8}"/>
                </a:ext>
              </a:extLst>
            </p:cNvPr>
            <p:cNvGrpSpPr/>
            <p:nvPr/>
          </p:nvGrpSpPr>
          <p:grpSpPr>
            <a:xfrm>
              <a:off x="9048328" y="4910417"/>
              <a:ext cx="1584176" cy="694766"/>
              <a:chOff x="8976320" y="5008861"/>
              <a:chExt cx="1584176" cy="694766"/>
            </a:xfrm>
          </p:grpSpPr>
          <p:grpSp>
            <p:nvGrpSpPr>
              <p:cNvPr id="15" name="Group 14">
                <a:extLst>
                  <a:ext uri="{FF2B5EF4-FFF2-40B4-BE49-F238E27FC236}">
                    <a16:creationId xmlns:a16="http://schemas.microsoft.com/office/drawing/2014/main" id="{29CE8E7A-0BE9-407A-8F3E-EE7D3C123899}"/>
                  </a:ext>
                </a:extLst>
              </p:cNvPr>
              <p:cNvGrpSpPr/>
              <p:nvPr/>
            </p:nvGrpSpPr>
            <p:grpSpPr>
              <a:xfrm>
                <a:off x="8976320" y="5008861"/>
                <a:ext cx="1584176" cy="694766"/>
                <a:chOff x="1560204" y="4682479"/>
                <a:chExt cx="1584176" cy="694766"/>
              </a:xfrm>
            </p:grpSpPr>
            <p:cxnSp>
              <p:nvCxnSpPr>
                <p:cNvPr id="16" name="Straight Connector 15">
                  <a:extLst>
                    <a:ext uri="{FF2B5EF4-FFF2-40B4-BE49-F238E27FC236}">
                      <a16:creationId xmlns:a16="http://schemas.microsoft.com/office/drawing/2014/main" id="{FF135DCD-7ABB-4E2C-A467-68C76DF3AF61}"/>
                    </a:ext>
                  </a:extLst>
                </p:cNvPr>
                <p:cNvCxnSpPr>
                  <a:cxnSpLocks/>
                </p:cNvCxnSpPr>
                <p:nvPr/>
              </p:nvCxnSpPr>
              <p:spPr>
                <a:xfrm>
                  <a:off x="1560204" y="5368279"/>
                  <a:ext cx="1584176" cy="8966"/>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48ABDC-F3B8-443F-95E4-D7C12CCBAD1A}"/>
                    </a:ext>
                  </a:extLst>
                </p:cNvPr>
                <p:cNvCxnSpPr/>
                <p:nvPr/>
              </p:nvCxnSpPr>
              <p:spPr>
                <a:xfrm flipV="1">
                  <a:off x="2076128" y="5015854"/>
                  <a:ext cx="0" cy="352426"/>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683725-C4A8-4522-87F1-1E650F39D66C}"/>
                    </a:ext>
                  </a:extLst>
                </p:cNvPr>
                <p:cNvCxnSpPr/>
                <p:nvPr/>
              </p:nvCxnSpPr>
              <p:spPr>
                <a:xfrm flipV="1">
                  <a:off x="2250940"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7EAC5A-089F-4A9B-B161-ADC9DD4AB393}"/>
                    </a:ext>
                  </a:extLst>
                </p:cNvPr>
                <p:cNvCxnSpPr>
                  <a:cxnSpLocks/>
                </p:cNvCxnSpPr>
                <p:nvPr/>
              </p:nvCxnSpPr>
              <p:spPr>
                <a:xfrm flipV="1">
                  <a:off x="2439199"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D5C27D-C94D-4501-91F2-E0628C388FD6}"/>
                    </a:ext>
                  </a:extLst>
                </p:cNvPr>
                <p:cNvCxnSpPr>
                  <a:cxnSpLocks/>
                </p:cNvCxnSpPr>
                <p:nvPr/>
              </p:nvCxnSpPr>
              <p:spPr>
                <a:xfrm flipV="1">
                  <a:off x="2609528" y="5015854"/>
                  <a:ext cx="0" cy="361391"/>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CCB356-E7CE-4EA0-99A9-44A5E06F1FA9}"/>
                    </a:ext>
                  </a:extLst>
                </p:cNvPr>
                <p:cNvCxnSpPr>
                  <a:cxnSpLocks/>
                </p:cNvCxnSpPr>
                <p:nvPr/>
              </p:nvCxnSpPr>
              <p:spPr>
                <a:xfrm flipV="1">
                  <a:off x="1871576" y="5192067"/>
                  <a:ext cx="0" cy="185178"/>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0C589133-106F-4088-A46C-9641C0923B05}"/>
                  </a:ext>
                </a:extLst>
              </p:cNvPr>
              <p:cNvCxnSpPr>
                <a:cxnSpLocks/>
              </p:cNvCxnSpPr>
              <p:nvPr/>
            </p:nvCxnSpPr>
            <p:spPr>
              <a:xfrm flipV="1">
                <a:off x="10200456" y="5509483"/>
                <a:ext cx="0" cy="185178"/>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pic>
        <p:nvPicPr>
          <p:cNvPr id="9" name="Picture 8">
            <a:extLst>
              <a:ext uri="{FF2B5EF4-FFF2-40B4-BE49-F238E27FC236}">
                <a16:creationId xmlns:a16="http://schemas.microsoft.com/office/drawing/2014/main" id="{FFDDD8D4-03EE-2024-DB49-E3CC07A1A0F9}"/>
              </a:ext>
            </a:extLst>
          </p:cNvPr>
          <p:cNvPicPr>
            <a:picLocks noChangeAspect="1"/>
          </p:cNvPicPr>
          <p:nvPr/>
        </p:nvPicPr>
        <p:blipFill>
          <a:blip r:embed="rId4"/>
          <a:stretch>
            <a:fillRect/>
          </a:stretch>
        </p:blipFill>
        <p:spPr>
          <a:xfrm>
            <a:off x="5842189" y="724835"/>
            <a:ext cx="5753088" cy="2008798"/>
          </a:xfrm>
          <a:prstGeom prst="rect">
            <a:avLst/>
          </a:prstGeom>
        </p:spPr>
      </p:pic>
    </p:spTree>
    <p:extLst>
      <p:ext uri="{BB962C8B-B14F-4D97-AF65-F5344CB8AC3E}">
        <p14:creationId xmlns:p14="http://schemas.microsoft.com/office/powerpoint/2010/main" val="19430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RF System Simulation</a:t>
            </a:r>
            <a:endParaRPr lang="en-GB" dirty="0"/>
          </a:p>
        </p:txBody>
      </p:sp>
    </p:spTree>
    <p:extLst>
      <p:ext uri="{BB962C8B-B14F-4D97-AF65-F5344CB8AC3E}">
        <p14:creationId xmlns:p14="http://schemas.microsoft.com/office/powerpoint/2010/main" val="890500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2: RF System Simulation and Model Integration</a:t>
            </a:r>
            <a:endParaRPr lang="LID4096" dirty="0"/>
          </a:p>
        </p:txBody>
      </p:sp>
      <p:grpSp>
        <p:nvGrpSpPr>
          <p:cNvPr id="25" name="Group 24">
            <a:extLst>
              <a:ext uri="{FF2B5EF4-FFF2-40B4-BE49-F238E27FC236}">
                <a16:creationId xmlns:a16="http://schemas.microsoft.com/office/drawing/2014/main" id="{7B61F4FA-DA55-6B5E-440E-A25F07180C83}"/>
              </a:ext>
            </a:extLst>
          </p:cNvPr>
          <p:cNvGrpSpPr/>
          <p:nvPr/>
        </p:nvGrpSpPr>
        <p:grpSpPr>
          <a:xfrm>
            <a:off x="136007" y="692770"/>
            <a:ext cx="4881536" cy="4032881"/>
            <a:chOff x="136007" y="692770"/>
            <a:chExt cx="4881536" cy="4032881"/>
          </a:xfrm>
        </p:grpSpPr>
        <p:pic>
          <p:nvPicPr>
            <p:cNvPr id="1026" name="Picture 2">
              <a:extLst>
                <a:ext uri="{FF2B5EF4-FFF2-40B4-BE49-F238E27FC236}">
                  <a16:creationId xmlns:a16="http://schemas.microsoft.com/office/drawing/2014/main" id="{34B5F05F-9DA9-52F7-C2F0-B625865FF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07" y="1092880"/>
              <a:ext cx="4881536" cy="363277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348994" cy="400110"/>
            </a:xfrm>
            <a:prstGeom prst="rect">
              <a:avLst/>
            </a:prstGeom>
            <a:noFill/>
          </p:spPr>
          <p:txBody>
            <a:bodyPr wrap="none" rtlCol="0">
              <a:spAutoFit/>
            </a:bodyPr>
            <a:lstStyle/>
            <a:p>
              <a:r>
                <a:rPr lang="en-US" sz="2000" dirty="0">
                  <a:latin typeface="Arial" pitchFamily="34" charset="0"/>
                  <a:cs typeface="Arial" pitchFamily="34" charset="0"/>
                </a:rPr>
                <a:t>1. RF chain budget analysis</a:t>
              </a:r>
              <a:endParaRPr lang="LID4096" sz="2000" dirty="0">
                <a:latin typeface="Arial" pitchFamily="34" charset="0"/>
                <a:cs typeface="Arial" pitchFamily="34" charset="0"/>
              </a:endParaRPr>
            </a:p>
          </p:txBody>
        </p:sp>
      </p:grpSp>
      <p:grpSp>
        <p:nvGrpSpPr>
          <p:cNvPr id="26" name="Group 25">
            <a:extLst>
              <a:ext uri="{FF2B5EF4-FFF2-40B4-BE49-F238E27FC236}">
                <a16:creationId xmlns:a16="http://schemas.microsoft.com/office/drawing/2014/main" id="{55DD40E5-E6F4-A65D-E863-9E65C53A7E71}"/>
              </a:ext>
            </a:extLst>
          </p:cNvPr>
          <p:cNvGrpSpPr/>
          <p:nvPr/>
        </p:nvGrpSpPr>
        <p:grpSpPr>
          <a:xfrm>
            <a:off x="4715838" y="1445425"/>
            <a:ext cx="6571665" cy="1737464"/>
            <a:chOff x="4715838" y="1445425"/>
            <a:chExt cx="6571665" cy="1737464"/>
          </a:xfrm>
        </p:grpSpPr>
        <p:pic>
          <p:nvPicPr>
            <p:cNvPr id="1028" name="Picture 4">
              <a:extLst>
                <a:ext uri="{FF2B5EF4-FFF2-40B4-BE49-F238E27FC236}">
                  <a16:creationId xmlns:a16="http://schemas.microsoft.com/office/drawing/2014/main" id="{07320BC5-7749-1E6D-4651-71D068355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024" y="1935114"/>
              <a:ext cx="5438775" cy="124777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3524036" cy="1038426"/>
            </a:xfrm>
            <a:prstGeom prst="curvedConnector3">
              <a:avLst>
                <a:gd name="adj1" fmla="val 99854"/>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239874" y="1445425"/>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182889"/>
            <a:ext cx="7928547" cy="3689591"/>
            <a:chOff x="4127446" y="3182889"/>
            <a:chExt cx="7928547" cy="3689591"/>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4"/>
            <a:stretch>
              <a:fillRect/>
            </a:stretch>
          </p:blipFill>
          <p:spPr>
            <a:xfrm>
              <a:off x="4127446" y="493059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714434" y="3376095"/>
              <a:ext cx="2718646" cy="233223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044493" y="4474178"/>
              <a:ext cx="5011500" cy="707886"/>
            </a:xfrm>
            <a:prstGeom prst="rect">
              <a:avLst/>
            </a:prstGeom>
            <a:noFill/>
          </p:spPr>
          <p:txBody>
            <a:bodyPr wrap="none" rtlCol="0">
              <a:spAutoFit/>
            </a:bodyPr>
            <a:lstStyle/>
            <a:p>
              <a:r>
                <a:rPr lang="en-US" sz="2000" dirty="0">
                  <a:latin typeface="Arial" pitchFamily="34" charset="0"/>
                  <a:cs typeface="Arial" pitchFamily="34" charset="0"/>
                </a:rPr>
                <a:t>3. RF system integration and simulation</a:t>
              </a:r>
            </a:p>
            <a:p>
              <a:r>
                <a:rPr lang="en-US" sz="2000" dirty="0">
                  <a:latin typeface="Arial" pitchFamily="34" charset="0"/>
                  <a:cs typeface="Arial" pitchFamily="34" charset="0"/>
                </a:rPr>
                <a:t>non-linearity, noise, and interfering signals</a:t>
              </a:r>
              <a:endParaRPr lang="LID4096" sz="2000" dirty="0">
                <a:latin typeface="Arial" pitchFamily="34" charset="0"/>
                <a:cs typeface="Arial" pitchFamily="34" charset="0"/>
              </a:endParaRPr>
            </a:p>
          </p:txBody>
        </p:sp>
      </p:grpSp>
    </p:spTree>
    <p:extLst>
      <p:ext uri="{BB962C8B-B14F-4D97-AF65-F5344CB8AC3E}">
        <p14:creationId xmlns:p14="http://schemas.microsoft.com/office/powerpoint/2010/main" val="348306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2F896-E391-40DA-8891-588DCEB2480A}"/>
              </a:ext>
            </a:extLst>
          </p:cNvPr>
          <p:cNvPicPr>
            <a:picLocks noChangeAspect="1"/>
          </p:cNvPicPr>
          <p:nvPr/>
        </p:nvPicPr>
        <p:blipFill>
          <a:blip r:embed="rId3"/>
          <a:stretch>
            <a:fillRect/>
          </a:stretch>
        </p:blipFill>
        <p:spPr>
          <a:xfrm>
            <a:off x="7255540" y="2343688"/>
            <a:ext cx="3120032" cy="1213346"/>
          </a:xfrm>
          <a:prstGeom prst="rect">
            <a:avLst/>
          </a:prstGeom>
        </p:spPr>
      </p:pic>
      <p:sp>
        <p:nvSpPr>
          <p:cNvPr id="3" name="Content Placeholder 2">
            <a:extLst>
              <a:ext uri="{FF2B5EF4-FFF2-40B4-BE49-F238E27FC236}">
                <a16:creationId xmlns:a16="http://schemas.microsoft.com/office/drawing/2014/main" id="{4793302B-AD9C-4911-8C64-378FEC2EAF1D}"/>
              </a:ext>
            </a:extLst>
          </p:cNvPr>
          <p:cNvSpPr>
            <a:spLocks noGrp="1"/>
          </p:cNvSpPr>
          <p:nvPr>
            <p:ph idx="1"/>
          </p:nvPr>
        </p:nvSpPr>
        <p:spPr/>
        <p:txBody>
          <a:bodyPr lIns="91440" tIns="45720" rIns="91440" bIns="45720" anchor="t"/>
          <a:lstStyle/>
          <a:p>
            <a:pPr marL="343535" indent="-343535"/>
            <a:r>
              <a:rPr lang="en-US" sz="2000" dirty="0">
                <a:latin typeface="Arial"/>
                <a:cs typeface="Arial"/>
              </a:rPr>
              <a:t>MATLAB workspace object</a:t>
            </a:r>
            <a:endParaRPr lang="en-US" dirty="0"/>
          </a:p>
          <a:p>
            <a:pPr marL="744220" lvl="1" indent="-286385"/>
            <a:r>
              <a:rPr lang="en-GB" dirty="0">
                <a:latin typeface="Arial"/>
                <a:cs typeface="Arial"/>
              </a:rPr>
              <a:t>Bidirectional workflow between app and command line</a:t>
            </a:r>
            <a:endParaRPr lang="en-US" dirty="0"/>
          </a:p>
          <a:p>
            <a:pPr marL="343535" indent="-343535"/>
            <a:r>
              <a:rPr lang="en-US" sz="2000" dirty="0">
                <a:latin typeface="Arial"/>
                <a:cs typeface="Arial"/>
              </a:rPr>
              <a:t>MATLAB script</a:t>
            </a:r>
          </a:p>
          <a:p>
            <a:pPr marL="744220" lvl="1" indent="-286385"/>
            <a:r>
              <a:rPr lang="en-GB" dirty="0">
                <a:latin typeface="Arial"/>
                <a:cs typeface="Arial"/>
              </a:rPr>
              <a:t>Automate corner analysis and chain optimization</a:t>
            </a:r>
            <a:endParaRPr lang="en-GB" dirty="0"/>
          </a:p>
          <a:p>
            <a:pPr marL="343535" indent="-343535"/>
            <a:r>
              <a:rPr lang="en-US" sz="2000" dirty="0">
                <a:latin typeface="Arial"/>
                <a:cs typeface="Arial"/>
              </a:rPr>
              <a:t>RF Blockset</a:t>
            </a:r>
          </a:p>
          <a:p>
            <a:pPr marL="744220" lvl="1" indent="-286385"/>
            <a:r>
              <a:rPr lang="en-GB" dirty="0">
                <a:latin typeface="Arial"/>
                <a:cs typeface="Arial"/>
              </a:rPr>
              <a:t>Generate model for Circuit Envelope simulation</a:t>
            </a:r>
          </a:p>
          <a:p>
            <a:pPr marL="744220" lvl="1" indent="-286385"/>
            <a:r>
              <a:rPr lang="en-GB" dirty="0">
                <a:latin typeface="Arial"/>
                <a:cs typeface="Arial"/>
              </a:rPr>
              <a:t>Automatic configuration of Input/output ports </a:t>
            </a:r>
            <a:endParaRPr lang="en-GB" dirty="0"/>
          </a:p>
          <a:p>
            <a:pPr marL="343535" indent="-343535"/>
            <a:r>
              <a:rPr lang="en-US" sz="2000" dirty="0">
                <a:latin typeface="Arial"/>
                <a:cs typeface="Arial"/>
              </a:rPr>
              <a:t>Measurement testbench</a:t>
            </a:r>
          </a:p>
          <a:p>
            <a:pPr marL="744220" lvl="1" indent="-286385"/>
            <a:r>
              <a:rPr lang="en-GB" dirty="0">
                <a:latin typeface="Arial"/>
                <a:cs typeface="Arial"/>
              </a:rPr>
              <a:t>Measure gain, noise, IP3, IP2, DC offset, and image rejection</a:t>
            </a:r>
          </a:p>
          <a:p>
            <a:pPr marL="343173" indent="-286385"/>
            <a:r>
              <a:rPr lang="en-GB" sz="2000" b="1" dirty="0" err="1">
                <a:latin typeface="Courier New" panose="02070309020205020404" pitchFamily="49" charset="0"/>
                <a:cs typeface="Courier New" panose="02070309020205020404" pitchFamily="49" charset="0"/>
              </a:rPr>
              <a:t>rfsystem</a:t>
            </a:r>
            <a:endParaRPr lang="en-GB" sz="2000" b="1" dirty="0">
              <a:latin typeface="Courier New" panose="02070309020205020404" pitchFamily="49" charset="0"/>
              <a:cs typeface="Courier New" panose="02070309020205020404" pitchFamily="49" charset="0"/>
            </a:endParaRPr>
          </a:p>
          <a:p>
            <a:pPr marL="744220" lvl="1" indent="-286385"/>
            <a:r>
              <a:rPr lang="en-GB" dirty="0">
                <a:latin typeface="Arial"/>
                <a:cs typeface="Arial"/>
              </a:rPr>
              <a:t>Integrate RF model directly in MATLAB for simulation</a:t>
            </a:r>
          </a:p>
          <a:p>
            <a:pPr marL="343535" indent="-343535"/>
            <a:endParaRPr lang="en-US" dirty="0"/>
          </a:p>
        </p:txBody>
      </p:sp>
      <p:sp>
        <p:nvSpPr>
          <p:cNvPr id="2" name="Title 1">
            <a:extLst>
              <a:ext uri="{FF2B5EF4-FFF2-40B4-BE49-F238E27FC236}">
                <a16:creationId xmlns:a16="http://schemas.microsoft.com/office/drawing/2014/main" id="{A435FA40-772A-454F-AA2B-19F808D4D831}"/>
              </a:ext>
            </a:extLst>
          </p:cNvPr>
          <p:cNvSpPr>
            <a:spLocks noGrp="1"/>
          </p:cNvSpPr>
          <p:nvPr>
            <p:ph type="title"/>
          </p:nvPr>
        </p:nvSpPr>
        <p:spPr/>
        <p:txBody>
          <a:bodyPr/>
          <a:lstStyle/>
          <a:p>
            <a:r>
              <a:rPr lang="en-US" dirty="0"/>
              <a:t>Export from RF Budget Analyzer </a:t>
            </a:r>
          </a:p>
        </p:txBody>
      </p:sp>
      <p:pic>
        <p:nvPicPr>
          <p:cNvPr id="5" name="Picture 4">
            <a:extLst>
              <a:ext uri="{FF2B5EF4-FFF2-40B4-BE49-F238E27FC236}">
                <a16:creationId xmlns:a16="http://schemas.microsoft.com/office/drawing/2014/main" id="{DFAF5D73-E1DA-48CC-8DB9-ADC78E7BC539}"/>
              </a:ext>
            </a:extLst>
          </p:cNvPr>
          <p:cNvPicPr>
            <a:picLocks noChangeAspect="1"/>
          </p:cNvPicPr>
          <p:nvPr/>
        </p:nvPicPr>
        <p:blipFill rotWithShape="1">
          <a:blip r:embed="rId4"/>
          <a:srcRect l="64775" b="79350"/>
          <a:stretch/>
        </p:blipFill>
        <p:spPr>
          <a:xfrm>
            <a:off x="6725598" y="342424"/>
            <a:ext cx="4179916" cy="1379240"/>
          </a:xfrm>
          <a:prstGeom prst="rect">
            <a:avLst/>
          </a:prstGeom>
        </p:spPr>
      </p:pic>
      <p:pic>
        <p:nvPicPr>
          <p:cNvPr id="9" name="Picture 8">
            <a:extLst>
              <a:ext uri="{FF2B5EF4-FFF2-40B4-BE49-F238E27FC236}">
                <a16:creationId xmlns:a16="http://schemas.microsoft.com/office/drawing/2014/main" id="{9ACBAAEF-3060-45DE-AB6A-8BDB6CB245EE}"/>
              </a:ext>
            </a:extLst>
          </p:cNvPr>
          <p:cNvPicPr>
            <a:picLocks noChangeAspect="1"/>
          </p:cNvPicPr>
          <p:nvPr/>
        </p:nvPicPr>
        <p:blipFill>
          <a:blip r:embed="rId5"/>
          <a:stretch>
            <a:fillRect/>
          </a:stretch>
        </p:blipFill>
        <p:spPr>
          <a:xfrm>
            <a:off x="8456339" y="5225737"/>
            <a:ext cx="3120033" cy="1167206"/>
          </a:xfrm>
          <a:prstGeom prst="rect">
            <a:avLst/>
          </a:prstGeom>
        </p:spPr>
      </p:pic>
      <p:pic>
        <p:nvPicPr>
          <p:cNvPr id="6" name="Picture 5">
            <a:extLst>
              <a:ext uri="{FF2B5EF4-FFF2-40B4-BE49-F238E27FC236}">
                <a16:creationId xmlns:a16="http://schemas.microsoft.com/office/drawing/2014/main" id="{69010E63-AE82-490E-85D5-4C76237ABC81}"/>
              </a:ext>
            </a:extLst>
          </p:cNvPr>
          <p:cNvPicPr>
            <a:picLocks noChangeAspect="1"/>
          </p:cNvPicPr>
          <p:nvPr/>
        </p:nvPicPr>
        <p:blipFill rotWithShape="1">
          <a:blip r:embed="rId6"/>
          <a:srcRect r="2458"/>
          <a:stretch/>
        </p:blipFill>
        <p:spPr>
          <a:xfrm>
            <a:off x="10200456" y="1102137"/>
            <a:ext cx="1991544" cy="3776030"/>
          </a:xfrm>
          <a:prstGeom prst="rect">
            <a:avLst/>
          </a:prstGeom>
        </p:spPr>
      </p:pic>
    </p:spTree>
    <p:extLst>
      <p:ext uri="{BB962C8B-B14F-4D97-AF65-F5344CB8AC3E}">
        <p14:creationId xmlns:p14="http://schemas.microsoft.com/office/powerpoint/2010/main" val="82697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000" dirty="0"/>
              <a:t>Models at high levels of abstraction</a:t>
            </a:r>
          </a:p>
          <a:p>
            <a:r>
              <a:rPr lang="en-US" sz="2000" dirty="0"/>
              <a:t>Solvers that use larger time-step</a:t>
            </a:r>
          </a:p>
          <a:p>
            <a:endParaRPr lang="en-US" sz="2000" dirty="0"/>
          </a:p>
          <a:p>
            <a:endParaRPr lang="en-US" sz="2000" dirty="0"/>
          </a:p>
        </p:txBody>
      </p:sp>
      <p:sp>
        <p:nvSpPr>
          <p:cNvPr id="2" name="Title 1"/>
          <p:cNvSpPr>
            <a:spLocks noGrp="1"/>
          </p:cNvSpPr>
          <p:nvPr>
            <p:ph type="title"/>
          </p:nvPr>
        </p:nvSpPr>
        <p:spPr/>
        <p:txBody>
          <a:bodyPr/>
          <a:lstStyle/>
          <a:p>
            <a:r>
              <a:rPr lang="en-US" dirty="0"/>
              <a:t>Tradeoff Modeling Fidelity and Simulation Speed</a:t>
            </a:r>
            <a:endParaRPr lang="nl-NL" i="1" dirty="0"/>
          </a:p>
        </p:txBody>
      </p:sp>
      <p:pic>
        <p:nvPicPr>
          <p:cNvPr id="4" name="Picture 3">
            <a:extLst>
              <a:ext uri="{FF2B5EF4-FFF2-40B4-BE49-F238E27FC236}">
                <a16:creationId xmlns:a16="http://schemas.microsoft.com/office/drawing/2014/main" id="{72A058FF-8E22-9D6B-1AE4-85B526117FE1}"/>
              </a:ext>
            </a:extLst>
          </p:cNvPr>
          <p:cNvPicPr>
            <a:picLocks noChangeAspect="1"/>
          </p:cNvPicPr>
          <p:nvPr/>
        </p:nvPicPr>
        <p:blipFill>
          <a:blip r:embed="rId3"/>
          <a:stretch>
            <a:fillRect/>
          </a:stretch>
        </p:blipFill>
        <p:spPr>
          <a:xfrm>
            <a:off x="756977" y="2231880"/>
            <a:ext cx="10059459" cy="4455156"/>
          </a:xfrm>
          <a:prstGeom prst="rect">
            <a:avLst/>
          </a:prstGeom>
        </p:spPr>
      </p:pic>
    </p:spTree>
    <p:extLst>
      <p:ext uri="{BB962C8B-B14F-4D97-AF65-F5344CB8AC3E}">
        <p14:creationId xmlns:p14="http://schemas.microsoft.com/office/powerpoint/2010/main" val="353693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2966-85CB-5CDA-1658-5B493555E8FD}"/>
              </a:ext>
            </a:extLst>
          </p:cNvPr>
          <p:cNvSpPr>
            <a:spLocks noGrp="1"/>
          </p:cNvSpPr>
          <p:nvPr>
            <p:ph type="title"/>
          </p:nvPr>
        </p:nvSpPr>
        <p:spPr/>
        <p:txBody>
          <a:bodyPr/>
          <a:lstStyle/>
          <a:p>
            <a:r>
              <a:rPr lang="en-US" dirty="0">
                <a:solidFill>
                  <a:srgbClr val="125687"/>
                </a:solidFill>
              </a:rPr>
              <a:t>Control the Simulation Set-Up and Complexity</a:t>
            </a:r>
            <a:endParaRPr lang="LID4096" dirty="0"/>
          </a:p>
        </p:txBody>
      </p:sp>
      <p:grpSp>
        <p:nvGrpSpPr>
          <p:cNvPr id="3" name="Group 2">
            <a:extLst>
              <a:ext uri="{FF2B5EF4-FFF2-40B4-BE49-F238E27FC236}">
                <a16:creationId xmlns:a16="http://schemas.microsoft.com/office/drawing/2014/main" id="{DB17B723-37EA-E9FC-53F9-C3AB72690333}"/>
              </a:ext>
            </a:extLst>
          </p:cNvPr>
          <p:cNvGrpSpPr/>
          <p:nvPr/>
        </p:nvGrpSpPr>
        <p:grpSpPr>
          <a:xfrm>
            <a:off x="6435107" y="2565374"/>
            <a:ext cx="5498884" cy="1912928"/>
            <a:chOff x="9157523" y="3208612"/>
            <a:chExt cx="3420609" cy="1252725"/>
          </a:xfrm>
        </p:grpSpPr>
        <p:cxnSp>
          <p:nvCxnSpPr>
            <p:cNvPr id="4" name="Straight Arrow Connector 3">
              <a:extLst>
                <a:ext uri="{FF2B5EF4-FFF2-40B4-BE49-F238E27FC236}">
                  <a16:creationId xmlns:a16="http://schemas.microsoft.com/office/drawing/2014/main" id="{0ED73E76-4F63-42B8-F484-942E67C59374}"/>
                </a:ext>
              </a:extLst>
            </p:cNvPr>
            <p:cNvCxnSpPr/>
            <p:nvPr/>
          </p:nvCxnSpPr>
          <p:spPr>
            <a:xfrm>
              <a:off x="9369676" y="4204083"/>
              <a:ext cx="2589842" cy="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C990574-AFD5-0B57-1E7A-C9DCE01D4299}"/>
                </a:ext>
              </a:extLst>
            </p:cNvPr>
            <p:cNvCxnSpPr/>
            <p:nvPr/>
          </p:nvCxnSpPr>
          <p:spPr>
            <a:xfrm flipV="1">
              <a:off x="9709104" y="3208612"/>
              <a:ext cx="1064" cy="935937"/>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4A4036D-5952-C9BF-9A27-A5EDFC7C5B47}"/>
                </a:ext>
              </a:extLst>
            </p:cNvPr>
            <p:cNvCxnSpPr/>
            <p:nvPr/>
          </p:nvCxnSpPr>
          <p:spPr>
            <a:xfrm flipV="1">
              <a:off x="10561011"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Freeform 7">
              <a:extLst>
                <a:ext uri="{FF2B5EF4-FFF2-40B4-BE49-F238E27FC236}">
                  <a16:creationId xmlns:a16="http://schemas.microsoft.com/office/drawing/2014/main" id="{8A31A3B8-D3DC-3782-2433-949641D30A59}"/>
                </a:ext>
              </a:extLst>
            </p:cNvPr>
            <p:cNvSpPr/>
            <p:nvPr/>
          </p:nvSpPr>
          <p:spPr>
            <a:xfrm>
              <a:off x="10327129" y="3704994"/>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03FF47-4296-1D08-2F89-6F5E4AD0363C}"/>
                </a:ext>
              </a:extLst>
            </p:cNvPr>
            <p:cNvSpPr txBox="1"/>
            <p:nvPr/>
          </p:nvSpPr>
          <p:spPr>
            <a:xfrm>
              <a:off x="10204735" y="4219471"/>
              <a:ext cx="741078" cy="241866"/>
            </a:xfrm>
            <a:prstGeom prst="rect">
              <a:avLst/>
            </a:prstGeom>
            <a:noFill/>
          </p:spPr>
          <p:txBody>
            <a:bodyPr wrap="square" rtlCol="0">
              <a:spAutoFit/>
            </a:bodyPr>
            <a:lstStyle/>
            <a:p>
              <a:pPr algn="ctr"/>
              <a:r>
                <a:rPr lang="en-US" dirty="0" err="1">
                  <a:solidFill>
                    <a:schemeClr val="tx2"/>
                  </a:solidFill>
                  <a:latin typeface="Arial" pitchFamily="34" charset="0"/>
                  <a:cs typeface="Arial" pitchFamily="34" charset="0"/>
                </a:rPr>
                <a:t>Freq</a:t>
              </a:r>
              <a:r>
                <a:rPr lang="en-US" dirty="0">
                  <a:solidFill>
                    <a:schemeClr val="tx2"/>
                  </a:solidFill>
                  <a:latin typeface="Arial" pitchFamily="34" charset="0"/>
                  <a:cs typeface="Arial" pitchFamily="34" charset="0"/>
                </a:rPr>
                <a:t> 1</a:t>
              </a:r>
            </a:p>
          </p:txBody>
        </p:sp>
        <p:sp>
          <p:nvSpPr>
            <p:cNvPr id="9" name="TextBox 8">
              <a:extLst>
                <a:ext uri="{FF2B5EF4-FFF2-40B4-BE49-F238E27FC236}">
                  <a16:creationId xmlns:a16="http://schemas.microsoft.com/office/drawing/2014/main" id="{C4CEEC3C-5B75-0F64-58E5-572924803FFB}"/>
                </a:ext>
              </a:extLst>
            </p:cNvPr>
            <p:cNvSpPr txBox="1"/>
            <p:nvPr/>
          </p:nvSpPr>
          <p:spPr>
            <a:xfrm>
              <a:off x="12052439" y="4211870"/>
              <a:ext cx="525693" cy="241866"/>
            </a:xfrm>
            <a:prstGeom prst="rect">
              <a:avLst/>
            </a:prstGeom>
            <a:noFill/>
          </p:spPr>
          <p:txBody>
            <a:bodyPr wrap="square" rtlCol="0">
              <a:spAutoFit/>
            </a:bodyPr>
            <a:lstStyle/>
            <a:p>
              <a:r>
                <a:rPr lang="en-US" i="1" dirty="0" err="1">
                  <a:solidFill>
                    <a:schemeClr val="bg1">
                      <a:lumMod val="50000"/>
                    </a:schemeClr>
                  </a:solidFill>
                  <a:latin typeface="Arial" pitchFamily="34" charset="0"/>
                  <a:cs typeface="Arial" pitchFamily="34" charset="0"/>
                </a:rPr>
                <a:t>freq</a:t>
              </a:r>
              <a:endParaRPr lang="en-US" i="1" dirty="0">
                <a:solidFill>
                  <a:schemeClr val="bg1">
                    <a:lumMod val="50000"/>
                  </a:schemeClr>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89C184C-3DFE-C545-D1BF-A3B56195A7BD}"/>
                </a:ext>
              </a:extLst>
            </p:cNvPr>
            <p:cNvSpPr txBox="1"/>
            <p:nvPr/>
          </p:nvSpPr>
          <p:spPr>
            <a:xfrm rot="16200000">
              <a:off x="8827649" y="3730112"/>
              <a:ext cx="889493" cy="229745"/>
            </a:xfrm>
            <a:prstGeom prst="rect">
              <a:avLst/>
            </a:prstGeom>
            <a:noFill/>
          </p:spPr>
          <p:txBody>
            <a:bodyPr wrap="square" rtlCol="0">
              <a:spAutoFit/>
            </a:bodyPr>
            <a:lstStyle/>
            <a:p>
              <a:r>
                <a:rPr lang="en-US" i="1" dirty="0">
                  <a:solidFill>
                    <a:schemeClr val="bg1">
                      <a:lumMod val="50000"/>
                    </a:schemeClr>
                  </a:solidFill>
                  <a:latin typeface="Arial" pitchFamily="34" charset="0"/>
                  <a:cs typeface="Arial" pitchFamily="34" charset="0"/>
                </a:rPr>
                <a:t>Spectrum</a:t>
              </a:r>
            </a:p>
          </p:txBody>
        </p:sp>
        <p:cxnSp>
          <p:nvCxnSpPr>
            <p:cNvPr id="11" name="Straight Arrow Connector 10">
              <a:extLst>
                <a:ext uri="{FF2B5EF4-FFF2-40B4-BE49-F238E27FC236}">
                  <a16:creationId xmlns:a16="http://schemas.microsoft.com/office/drawing/2014/main" id="{694C6D5D-B56A-7499-1107-A267BFD563C8}"/>
                </a:ext>
              </a:extLst>
            </p:cNvPr>
            <p:cNvCxnSpPr/>
            <p:nvPr/>
          </p:nvCxnSpPr>
          <p:spPr>
            <a:xfrm flipV="1">
              <a:off x="11402454"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2">
              <a:extLst>
                <a:ext uri="{FF2B5EF4-FFF2-40B4-BE49-F238E27FC236}">
                  <a16:creationId xmlns:a16="http://schemas.microsoft.com/office/drawing/2014/main" id="{8467BF2D-5ACB-F68E-5118-1497FD5C6A79}"/>
                </a:ext>
              </a:extLst>
            </p:cNvPr>
            <p:cNvSpPr/>
            <p:nvPr/>
          </p:nvSpPr>
          <p:spPr>
            <a:xfrm>
              <a:off x="11168572" y="3704994"/>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7F9161-6B13-A398-50AE-03CEFC4BE363}"/>
                </a:ext>
              </a:extLst>
            </p:cNvPr>
            <p:cNvSpPr txBox="1"/>
            <p:nvPr/>
          </p:nvSpPr>
          <p:spPr>
            <a:xfrm>
              <a:off x="11039663" y="4219471"/>
              <a:ext cx="751934" cy="241866"/>
            </a:xfrm>
            <a:prstGeom prst="rect">
              <a:avLst/>
            </a:prstGeom>
            <a:noFill/>
          </p:spPr>
          <p:txBody>
            <a:bodyPr wrap="square" rtlCol="0">
              <a:spAutoFit/>
            </a:bodyPr>
            <a:lstStyle/>
            <a:p>
              <a:pPr algn="ctr"/>
              <a:r>
                <a:rPr lang="en-US" dirty="0" err="1">
                  <a:solidFill>
                    <a:schemeClr val="tx2"/>
                  </a:solidFill>
                  <a:latin typeface="Arial" pitchFamily="34" charset="0"/>
                  <a:cs typeface="Arial" pitchFamily="34" charset="0"/>
                </a:rPr>
                <a:t>Freq</a:t>
              </a:r>
              <a:r>
                <a:rPr lang="en-US" dirty="0">
                  <a:solidFill>
                    <a:schemeClr val="tx2"/>
                  </a:solidFill>
                  <a:latin typeface="Arial" pitchFamily="34" charset="0"/>
                  <a:cs typeface="Arial" pitchFamily="34" charset="0"/>
                </a:rPr>
                <a:t> 2</a:t>
              </a:r>
            </a:p>
          </p:txBody>
        </p:sp>
        <p:cxnSp>
          <p:nvCxnSpPr>
            <p:cNvPr id="14" name="Straight Arrow Connector 13">
              <a:extLst>
                <a:ext uri="{FF2B5EF4-FFF2-40B4-BE49-F238E27FC236}">
                  <a16:creationId xmlns:a16="http://schemas.microsoft.com/office/drawing/2014/main" id="{C520B97D-FB4C-05A9-557B-298495786A1A}"/>
                </a:ext>
              </a:extLst>
            </p:cNvPr>
            <p:cNvCxnSpPr/>
            <p:nvPr/>
          </p:nvCxnSpPr>
          <p:spPr>
            <a:xfrm flipV="1">
              <a:off x="9709104"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Freeform 15">
              <a:extLst>
                <a:ext uri="{FF2B5EF4-FFF2-40B4-BE49-F238E27FC236}">
                  <a16:creationId xmlns:a16="http://schemas.microsoft.com/office/drawing/2014/main" id="{81BAB8AB-E4FD-C3AD-2262-41CD80811088}"/>
                </a:ext>
              </a:extLst>
            </p:cNvPr>
            <p:cNvSpPr/>
            <p:nvPr/>
          </p:nvSpPr>
          <p:spPr>
            <a:xfrm>
              <a:off x="9483258" y="3720382"/>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B0DE77A-FFBA-F12F-7928-B789F269CA2E}"/>
                </a:ext>
              </a:extLst>
            </p:cNvPr>
            <p:cNvSpPr txBox="1"/>
            <p:nvPr/>
          </p:nvSpPr>
          <p:spPr>
            <a:xfrm>
              <a:off x="9494341" y="4219471"/>
              <a:ext cx="471970" cy="241866"/>
            </a:xfrm>
            <a:prstGeom prst="rect">
              <a:avLst/>
            </a:prstGeom>
            <a:noFill/>
          </p:spPr>
          <p:txBody>
            <a:bodyPr wrap="square" rtlCol="0">
              <a:spAutoFit/>
            </a:bodyPr>
            <a:lstStyle/>
            <a:p>
              <a:pPr algn="ctr"/>
              <a:r>
                <a:rPr lang="en-US" dirty="0">
                  <a:solidFill>
                    <a:schemeClr val="tx2"/>
                  </a:solidFill>
                  <a:latin typeface="Arial" pitchFamily="34" charset="0"/>
                  <a:cs typeface="Arial" pitchFamily="34" charset="0"/>
                </a:rPr>
                <a:t>DC</a:t>
              </a:r>
            </a:p>
          </p:txBody>
        </p:sp>
      </p:grpSp>
      <p:cxnSp>
        <p:nvCxnSpPr>
          <p:cNvPr id="17" name="Straight Arrow Connector 16">
            <a:extLst>
              <a:ext uri="{FF2B5EF4-FFF2-40B4-BE49-F238E27FC236}">
                <a16:creationId xmlns:a16="http://schemas.microsoft.com/office/drawing/2014/main" id="{34E1175D-B748-05A8-7210-566F36248919}"/>
              </a:ext>
            </a:extLst>
          </p:cNvPr>
          <p:cNvCxnSpPr/>
          <p:nvPr/>
        </p:nvCxnSpPr>
        <p:spPr>
          <a:xfrm>
            <a:off x="9549097"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2CAF71-6183-6A1B-39BB-D1555AFD0925}"/>
              </a:ext>
            </a:extLst>
          </p:cNvPr>
          <p:cNvSpPr txBox="1"/>
          <p:nvPr/>
        </p:nvSpPr>
        <p:spPr>
          <a:xfrm>
            <a:off x="7442870" y="1140096"/>
            <a:ext cx="4179349" cy="400110"/>
          </a:xfrm>
          <a:prstGeom prst="rect">
            <a:avLst/>
          </a:prstGeom>
          <a:noFill/>
        </p:spPr>
        <p:txBody>
          <a:bodyPr wrap="none" rtlCol="0">
            <a:spAutoFit/>
          </a:bodyPr>
          <a:lstStyle/>
          <a:p>
            <a:r>
              <a:rPr lang="en-GB" sz="2000" dirty="0">
                <a:solidFill>
                  <a:schemeClr val="tx2"/>
                </a:solidFill>
                <a:latin typeface="Arial" pitchFamily="34" charset="0"/>
                <a:cs typeface="Arial" pitchFamily="34" charset="0"/>
              </a:rPr>
              <a:t>Envelope bandwidth = 1 / time step</a:t>
            </a:r>
          </a:p>
        </p:txBody>
      </p:sp>
      <p:cxnSp>
        <p:nvCxnSpPr>
          <p:cNvPr id="19" name="Straight Arrow Connector 18">
            <a:extLst>
              <a:ext uri="{FF2B5EF4-FFF2-40B4-BE49-F238E27FC236}">
                <a16:creationId xmlns:a16="http://schemas.microsoft.com/office/drawing/2014/main" id="{A1FE0F92-D110-7D2A-FF06-C48A13D8EC4A}"/>
              </a:ext>
            </a:extLst>
          </p:cNvPr>
          <p:cNvCxnSpPr>
            <a:stCxn id="16" idx="2"/>
            <a:endCxn id="22" idx="0"/>
          </p:cNvCxnSpPr>
          <p:nvPr/>
        </p:nvCxnSpPr>
        <p:spPr>
          <a:xfrm>
            <a:off x="7355930" y="4478302"/>
            <a:ext cx="2176615" cy="1244233"/>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E5F5D93-F978-EA22-38B2-80425766E375}"/>
              </a:ext>
            </a:extLst>
          </p:cNvPr>
          <p:cNvCxnSpPr>
            <a:stCxn id="13" idx="2"/>
            <a:endCxn id="22" idx="0"/>
          </p:cNvCxnSpPr>
          <p:nvPr/>
        </p:nvCxnSpPr>
        <p:spPr>
          <a:xfrm flipH="1">
            <a:off x="9532545" y="4478302"/>
            <a:ext cx="532636" cy="1244233"/>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88D545D-8668-37A5-1E4D-10CC1DB3F773}"/>
              </a:ext>
            </a:extLst>
          </p:cNvPr>
          <p:cNvCxnSpPr>
            <a:endCxn id="22" idx="0"/>
          </p:cNvCxnSpPr>
          <p:nvPr/>
        </p:nvCxnSpPr>
        <p:spPr>
          <a:xfrm>
            <a:off x="8691318" y="4562943"/>
            <a:ext cx="841227" cy="1159592"/>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A95C796-4519-F9E9-1F5D-992886D0BBA2}"/>
              </a:ext>
            </a:extLst>
          </p:cNvPr>
          <p:cNvSpPr txBox="1"/>
          <p:nvPr/>
        </p:nvSpPr>
        <p:spPr>
          <a:xfrm>
            <a:off x="7873276" y="5722535"/>
            <a:ext cx="3318537" cy="707886"/>
          </a:xfrm>
          <a:prstGeom prst="rect">
            <a:avLst/>
          </a:prstGeom>
          <a:noFill/>
        </p:spPr>
        <p:txBody>
          <a:bodyPr wrap="none" rtlCol="0">
            <a:spAutoFit/>
          </a:bodyPr>
          <a:lstStyle/>
          <a:p>
            <a:r>
              <a:rPr lang="en-GB" sz="2000" dirty="0">
                <a:solidFill>
                  <a:schemeClr val="tx2"/>
                </a:solidFill>
                <a:latin typeface="Arial" pitchFamily="34" charset="0"/>
                <a:cs typeface="Arial" pitchFamily="34" charset="0"/>
              </a:rPr>
              <a:t>Number of mixing products </a:t>
            </a:r>
          </a:p>
          <a:p>
            <a:r>
              <a:rPr lang="en-GB" sz="2000" dirty="0">
                <a:solidFill>
                  <a:schemeClr val="tx2"/>
                </a:solidFill>
                <a:latin typeface="Arial" pitchFamily="34" charset="0"/>
                <a:cs typeface="Arial" pitchFamily="34" charset="0"/>
              </a:rPr>
              <a:t>depends on harmonic order</a:t>
            </a:r>
          </a:p>
        </p:txBody>
      </p:sp>
      <p:pic>
        <p:nvPicPr>
          <p:cNvPr id="23" name="Picture 22">
            <a:extLst>
              <a:ext uri="{FF2B5EF4-FFF2-40B4-BE49-F238E27FC236}">
                <a16:creationId xmlns:a16="http://schemas.microsoft.com/office/drawing/2014/main" id="{8A977262-9151-3A1F-82B2-6C5E761DC45D}"/>
              </a:ext>
            </a:extLst>
          </p:cNvPr>
          <p:cNvPicPr>
            <a:picLocks noChangeAspect="1"/>
          </p:cNvPicPr>
          <p:nvPr/>
        </p:nvPicPr>
        <p:blipFill>
          <a:blip r:embed="rId2"/>
          <a:stretch>
            <a:fillRect/>
          </a:stretch>
        </p:blipFill>
        <p:spPr>
          <a:xfrm>
            <a:off x="390004" y="1143704"/>
            <a:ext cx="5505450" cy="5133975"/>
          </a:xfrm>
          <a:prstGeom prst="rect">
            <a:avLst/>
          </a:prstGeom>
        </p:spPr>
      </p:pic>
      <p:cxnSp>
        <p:nvCxnSpPr>
          <p:cNvPr id="24" name="Straight Arrow Connector 23">
            <a:extLst>
              <a:ext uri="{FF2B5EF4-FFF2-40B4-BE49-F238E27FC236}">
                <a16:creationId xmlns:a16="http://schemas.microsoft.com/office/drawing/2014/main" id="{4A14C6D1-1654-B94C-DA79-D7CC9C402118}"/>
              </a:ext>
            </a:extLst>
          </p:cNvPr>
          <p:cNvCxnSpPr/>
          <p:nvPr/>
        </p:nvCxnSpPr>
        <p:spPr>
          <a:xfrm>
            <a:off x="8196415"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DB85C8F-F836-FFDB-8971-A06C194FECBE}"/>
              </a:ext>
            </a:extLst>
          </p:cNvPr>
          <p:cNvCxnSpPr/>
          <p:nvPr/>
        </p:nvCxnSpPr>
        <p:spPr>
          <a:xfrm>
            <a:off x="6839830"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77A288B-C9E1-71CD-7804-1F01892A26F9}"/>
              </a:ext>
            </a:extLst>
          </p:cNvPr>
          <p:cNvCxnSpPr>
            <a:endCxn id="18" idx="2"/>
          </p:cNvCxnSpPr>
          <p:nvPr/>
        </p:nvCxnSpPr>
        <p:spPr>
          <a:xfrm flipV="1">
            <a:off x="7440619" y="1540206"/>
            <a:ext cx="2091926" cy="1302485"/>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465D389-2CB0-3563-3C2C-6281F7ED8E90}"/>
              </a:ext>
            </a:extLst>
          </p:cNvPr>
          <p:cNvCxnSpPr>
            <a:endCxn id="18" idx="2"/>
          </p:cNvCxnSpPr>
          <p:nvPr/>
        </p:nvCxnSpPr>
        <p:spPr>
          <a:xfrm flipV="1">
            <a:off x="8691318" y="1540206"/>
            <a:ext cx="841227" cy="1285220"/>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BB11C1-7A27-E6D0-9759-6583799D5D4A}"/>
              </a:ext>
            </a:extLst>
          </p:cNvPr>
          <p:cNvCxnSpPr>
            <a:endCxn id="18" idx="2"/>
          </p:cNvCxnSpPr>
          <p:nvPr/>
        </p:nvCxnSpPr>
        <p:spPr>
          <a:xfrm flipH="1" flipV="1">
            <a:off x="9532545" y="1540206"/>
            <a:ext cx="532636" cy="1297775"/>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E81F02-E17F-3A11-5295-3A7835510735}"/>
              </a:ext>
            </a:extLst>
          </p:cNvPr>
          <p:cNvCxnSpPr>
            <a:endCxn id="18" idx="2"/>
          </p:cNvCxnSpPr>
          <p:nvPr/>
        </p:nvCxnSpPr>
        <p:spPr>
          <a:xfrm flipV="1">
            <a:off x="4655840" y="1540206"/>
            <a:ext cx="4876705" cy="2152437"/>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AC08DD-C8A2-3BD0-40E8-F63196F63414}"/>
              </a:ext>
            </a:extLst>
          </p:cNvPr>
          <p:cNvCxnSpPr>
            <a:endCxn id="22" idx="0"/>
          </p:cNvCxnSpPr>
          <p:nvPr/>
        </p:nvCxnSpPr>
        <p:spPr>
          <a:xfrm>
            <a:off x="2743503" y="3134028"/>
            <a:ext cx="6789042" cy="2588507"/>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513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86" y="1321908"/>
            <a:ext cx="8042493" cy="4846320"/>
          </a:xfrm>
        </p:spPr>
        <p:txBody>
          <a:bodyPr/>
          <a:lstStyle/>
          <a:p>
            <a:r>
              <a:rPr lang="en-US" sz="2000" dirty="0"/>
              <a:t>Frequency dependent (linear) elements</a:t>
            </a:r>
          </a:p>
          <a:p>
            <a:pPr lvl="1"/>
            <a:r>
              <a:rPr lang="en-US" sz="1600" dirty="0"/>
              <a:t>S-parameters, antenna, filter, attenuator, coupler, circulator, divider/combiner, phase shifter, RLC, transmission lines </a:t>
            </a:r>
          </a:p>
          <a:p>
            <a:pPr lvl="1"/>
            <a:endParaRPr lang="en-US" sz="1600" dirty="0"/>
          </a:p>
          <a:p>
            <a:r>
              <a:rPr lang="en-US" sz="2000" dirty="0"/>
              <a:t>Nonlinear elements </a:t>
            </a:r>
          </a:p>
          <a:p>
            <a:pPr lvl="1"/>
            <a:r>
              <a:rPr lang="en-US" sz="1600" dirty="0"/>
              <a:t>Amplifier: polynomial,  generalized memory poly, AM/AM-AM/PM table</a:t>
            </a:r>
          </a:p>
          <a:p>
            <a:pPr lvl="1"/>
            <a:r>
              <a:rPr lang="en-US" sz="1600" dirty="0"/>
              <a:t>Mixer: polynomial, IM table, and complete modulator/demodulators</a:t>
            </a:r>
          </a:p>
          <a:p>
            <a:pPr lvl="1"/>
            <a:endParaRPr lang="en-US" sz="1600" dirty="0"/>
          </a:p>
          <a:p>
            <a:r>
              <a:rPr lang="en-US" sz="2000" dirty="0"/>
              <a:t>Noise generation included for linear and non-linear elements</a:t>
            </a:r>
          </a:p>
          <a:p>
            <a:pPr lvl="1"/>
            <a:r>
              <a:rPr lang="en-US" sz="1600" dirty="0"/>
              <a:t>Thermal noise (white and colored)</a:t>
            </a:r>
          </a:p>
          <a:p>
            <a:pPr lvl="1"/>
            <a:r>
              <a:rPr lang="en-US" sz="1600" dirty="0"/>
              <a:t>Phase noise</a:t>
            </a:r>
          </a:p>
          <a:p>
            <a:pPr lvl="1"/>
            <a:endParaRPr lang="en-US" sz="1600" dirty="0"/>
          </a:p>
          <a:p>
            <a:r>
              <a:rPr lang="en-US" sz="2000" dirty="0"/>
              <a:t>Variable (Simulink controlled) elements for tunable networks</a:t>
            </a:r>
          </a:p>
          <a:p>
            <a:pPr lvl="1"/>
            <a:r>
              <a:rPr lang="en-US" sz="1600" dirty="0"/>
              <a:t>Non-linear variable gain amplifier, variable attenuator, bidirectional variable phase shifter, variable RLC</a:t>
            </a:r>
          </a:p>
          <a:p>
            <a:pPr lvl="1"/>
            <a:endParaRPr lang="en-US" sz="1600" dirty="0"/>
          </a:p>
        </p:txBody>
      </p:sp>
      <p:sp>
        <p:nvSpPr>
          <p:cNvPr id="2" name="Title 1"/>
          <p:cNvSpPr>
            <a:spLocks noGrp="1"/>
          </p:cNvSpPr>
          <p:nvPr>
            <p:ph type="title"/>
          </p:nvPr>
        </p:nvSpPr>
        <p:spPr/>
        <p:txBody>
          <a:bodyPr/>
          <a:lstStyle/>
          <a:p>
            <a:r>
              <a:rPr lang="en-US" dirty="0"/>
              <a:t>Circuit Envelope Available Blocks</a:t>
            </a:r>
            <a:br>
              <a:rPr lang="en-US" dirty="0"/>
            </a:br>
            <a:endParaRPr lang="nl-NL" i="1" dirty="0"/>
          </a:p>
        </p:txBody>
      </p:sp>
      <p:pic>
        <p:nvPicPr>
          <p:cNvPr id="4" name="Picture 3">
            <a:extLst>
              <a:ext uri="{FF2B5EF4-FFF2-40B4-BE49-F238E27FC236}">
                <a16:creationId xmlns:a16="http://schemas.microsoft.com/office/drawing/2014/main" id="{9712EF9B-4D88-4F54-873D-3CC562DFDB44}"/>
              </a:ext>
            </a:extLst>
          </p:cNvPr>
          <p:cNvPicPr>
            <a:picLocks noChangeAspect="1"/>
          </p:cNvPicPr>
          <p:nvPr/>
        </p:nvPicPr>
        <p:blipFill>
          <a:blip r:embed="rId3"/>
          <a:stretch>
            <a:fillRect/>
          </a:stretch>
        </p:blipFill>
        <p:spPr>
          <a:xfrm>
            <a:off x="8163353" y="666264"/>
            <a:ext cx="3384376" cy="1846533"/>
          </a:xfrm>
          <a:prstGeom prst="rect">
            <a:avLst/>
          </a:prstGeom>
        </p:spPr>
      </p:pic>
      <p:pic>
        <p:nvPicPr>
          <p:cNvPr id="5" name="Picture 4">
            <a:extLst>
              <a:ext uri="{FF2B5EF4-FFF2-40B4-BE49-F238E27FC236}">
                <a16:creationId xmlns:a16="http://schemas.microsoft.com/office/drawing/2014/main" id="{37B3E20B-7229-4AD9-B3B8-0547E93E2658}"/>
              </a:ext>
            </a:extLst>
          </p:cNvPr>
          <p:cNvPicPr>
            <a:picLocks noChangeAspect="1"/>
          </p:cNvPicPr>
          <p:nvPr/>
        </p:nvPicPr>
        <p:blipFill>
          <a:blip r:embed="rId4"/>
          <a:stretch>
            <a:fillRect/>
          </a:stretch>
        </p:blipFill>
        <p:spPr>
          <a:xfrm>
            <a:off x="8214779" y="2750411"/>
            <a:ext cx="3379431" cy="864506"/>
          </a:xfrm>
          <a:prstGeom prst="rect">
            <a:avLst/>
          </a:prstGeom>
        </p:spPr>
      </p:pic>
      <p:pic>
        <p:nvPicPr>
          <p:cNvPr id="8" name="Picture 7">
            <a:extLst>
              <a:ext uri="{FF2B5EF4-FFF2-40B4-BE49-F238E27FC236}">
                <a16:creationId xmlns:a16="http://schemas.microsoft.com/office/drawing/2014/main" id="{4CC29D82-CB1B-4A78-AE50-11702A150909}"/>
              </a:ext>
            </a:extLst>
          </p:cNvPr>
          <p:cNvPicPr>
            <a:picLocks noChangeAspect="1"/>
          </p:cNvPicPr>
          <p:nvPr/>
        </p:nvPicPr>
        <p:blipFill>
          <a:blip r:embed="rId5"/>
          <a:stretch>
            <a:fillRect/>
          </a:stretch>
        </p:blipFill>
        <p:spPr>
          <a:xfrm>
            <a:off x="8121816" y="4442760"/>
            <a:ext cx="3472394" cy="1745933"/>
          </a:xfrm>
          <a:prstGeom prst="rect">
            <a:avLst/>
          </a:prstGeom>
        </p:spPr>
      </p:pic>
      <p:pic>
        <p:nvPicPr>
          <p:cNvPr id="9" name="Picture 8">
            <a:extLst>
              <a:ext uri="{FF2B5EF4-FFF2-40B4-BE49-F238E27FC236}">
                <a16:creationId xmlns:a16="http://schemas.microsoft.com/office/drawing/2014/main" id="{AF29305B-CC11-4E2F-905F-1292441F379F}"/>
              </a:ext>
            </a:extLst>
          </p:cNvPr>
          <p:cNvPicPr>
            <a:picLocks noChangeAspect="1"/>
          </p:cNvPicPr>
          <p:nvPr/>
        </p:nvPicPr>
        <p:blipFill>
          <a:blip r:embed="rId6"/>
          <a:stretch>
            <a:fillRect/>
          </a:stretch>
        </p:blipFill>
        <p:spPr>
          <a:xfrm>
            <a:off x="8168297" y="3675336"/>
            <a:ext cx="3379432" cy="745769"/>
          </a:xfrm>
          <a:prstGeom prst="rect">
            <a:avLst/>
          </a:prstGeom>
        </p:spPr>
      </p:pic>
    </p:spTree>
    <p:extLst>
      <p:ext uri="{BB962C8B-B14F-4D97-AF65-F5344CB8AC3E}">
        <p14:creationId xmlns:p14="http://schemas.microsoft.com/office/powerpoint/2010/main" val="456412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131984" y="2648485"/>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0Hz</a:t>
            </a:r>
            <a:endParaRPr lang="en-US" baseline="-25000" dirty="0">
              <a:solidFill>
                <a:srgbClr val="0D78C9"/>
              </a:solidFill>
            </a:endParaRPr>
          </a:p>
        </p:txBody>
      </p:sp>
      <p:sp>
        <p:nvSpPr>
          <p:cNvPr id="66" name="AutoShape 26">
            <a:extLst>
              <a:ext uri="{FF2B5EF4-FFF2-40B4-BE49-F238E27FC236}">
                <a16:creationId xmlns:a16="http://schemas.microsoft.com/office/drawing/2014/main" id="{F8D84E45-A68D-415B-B163-811B23038118}"/>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73" name="TextBox 72">
            <a:extLst>
              <a:ext uri="{FF2B5EF4-FFF2-40B4-BE49-F238E27FC236}">
                <a16:creationId xmlns:a16="http://schemas.microsoft.com/office/drawing/2014/main" id="{F031F461-585E-4092-A817-54C41B7F748D}"/>
              </a:ext>
            </a:extLst>
          </p:cNvPr>
          <p:cNvSpPr txBox="1"/>
          <p:nvPr/>
        </p:nvSpPr>
        <p:spPr>
          <a:xfrm>
            <a:off x="7443704" y="2421814"/>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4065E16-E951-4EE3-B419-D0545A2FCE39}"/>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36" name="Text Box 30">
            <a:extLst>
              <a:ext uri="{FF2B5EF4-FFF2-40B4-BE49-F238E27FC236}">
                <a16:creationId xmlns:a16="http://schemas.microsoft.com/office/drawing/2014/main" id="{1DEA254B-EAD4-4CD4-A5C0-24CED381B1BD}"/>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Tree>
    <p:extLst>
      <p:ext uri="{BB962C8B-B14F-4D97-AF65-F5344CB8AC3E}">
        <p14:creationId xmlns:p14="http://schemas.microsoft.com/office/powerpoint/2010/main" val="363737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Reciprocal Mixing</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88005" y="274777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chemeClr val="accent4"/>
                </a:solidFill>
              </a:rPr>
              <a:t>0Hz</a:t>
            </a:r>
            <a:endParaRPr lang="en-US" baseline="-25000" dirty="0">
              <a:solidFill>
                <a:schemeClr val="accent4"/>
              </a:solidFill>
            </a:endParaRPr>
          </a:p>
        </p:txBody>
      </p:sp>
      <p:sp>
        <p:nvSpPr>
          <p:cNvPr id="73" name="TextBox 72">
            <a:extLst>
              <a:ext uri="{FF2B5EF4-FFF2-40B4-BE49-F238E27FC236}">
                <a16:creationId xmlns:a16="http://schemas.microsoft.com/office/drawing/2014/main" id="{F031F461-585E-4092-A817-54C41B7F748D}"/>
              </a:ext>
            </a:extLst>
          </p:cNvPr>
          <p:cNvSpPr txBox="1"/>
          <p:nvPr/>
        </p:nvSpPr>
        <p:spPr>
          <a:xfrm>
            <a:off x="7502380" y="3831465"/>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C2FFC0C-7743-4ADE-9929-FB71E4F7D1A5}"/>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cxnSp>
        <p:nvCxnSpPr>
          <p:cNvPr id="34" name="Straight Arrow Connector 33">
            <a:extLst>
              <a:ext uri="{FF2B5EF4-FFF2-40B4-BE49-F238E27FC236}">
                <a16:creationId xmlns:a16="http://schemas.microsoft.com/office/drawing/2014/main" id="{04F3C19D-C57E-4235-AB23-95FB3122DEF0}"/>
              </a:ext>
            </a:extLst>
          </p:cNvPr>
          <p:cNvCxnSpPr>
            <a:cxnSpLocks/>
          </p:cNvCxnSpPr>
          <p:nvPr/>
        </p:nvCxnSpPr>
        <p:spPr>
          <a:xfrm flipH="1" flipV="1">
            <a:off x="1972256" y="253931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A621F7C-A1D4-40EA-A80B-BE0A3386E2D1}"/>
              </a:ext>
            </a:extLst>
          </p:cNvPr>
          <p:cNvSpPr txBox="1"/>
          <p:nvPr/>
        </p:nvSpPr>
        <p:spPr>
          <a:xfrm>
            <a:off x="2094401" y="2366900"/>
            <a:ext cx="267038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 leakage</a:t>
            </a:r>
          </a:p>
        </p:txBody>
      </p:sp>
      <p:cxnSp>
        <p:nvCxnSpPr>
          <p:cNvPr id="38" name="Straight Arrow Connector 37">
            <a:extLst>
              <a:ext uri="{FF2B5EF4-FFF2-40B4-BE49-F238E27FC236}">
                <a16:creationId xmlns:a16="http://schemas.microsoft.com/office/drawing/2014/main" id="{57BB71F8-9E6D-407F-AC24-F5A26AA2970D}"/>
              </a:ext>
            </a:extLst>
          </p:cNvPr>
          <p:cNvCxnSpPr>
            <a:cxnSpLocks/>
          </p:cNvCxnSpPr>
          <p:nvPr/>
        </p:nvCxnSpPr>
        <p:spPr>
          <a:xfrm flipH="1" flipV="1">
            <a:off x="8302691" y="2596824"/>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0B4F72B-21A1-4A6E-8B13-E90FDCCCAFB2}"/>
              </a:ext>
            </a:extLst>
          </p:cNvPr>
          <p:cNvSpPr txBox="1"/>
          <p:nvPr/>
        </p:nvSpPr>
        <p:spPr>
          <a:xfrm>
            <a:off x="5791577" y="2213507"/>
            <a:ext cx="3271281"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 self-mixing</a:t>
            </a:r>
          </a:p>
        </p:txBody>
      </p:sp>
      <p:sp>
        <p:nvSpPr>
          <p:cNvPr id="16" name="Arc 15">
            <a:extLst>
              <a:ext uri="{FF2B5EF4-FFF2-40B4-BE49-F238E27FC236}">
                <a16:creationId xmlns:a16="http://schemas.microsoft.com/office/drawing/2014/main" id="{8A15F9EE-8215-433E-95AA-EB888D5B7991}"/>
              </a:ext>
            </a:extLst>
          </p:cNvPr>
          <p:cNvSpPr/>
          <p:nvPr/>
        </p:nvSpPr>
        <p:spPr>
          <a:xfrm rot="9957157">
            <a:off x="1963850" y="1432552"/>
            <a:ext cx="5814390" cy="3573884"/>
          </a:xfrm>
          <a:prstGeom prst="arc">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CEDCD7EC-F14E-42F0-B8A4-89EFAB103266}"/>
              </a:ext>
            </a:extLst>
          </p:cNvPr>
          <p:cNvSpPr txBox="1"/>
          <p:nvPr/>
        </p:nvSpPr>
        <p:spPr>
          <a:xfrm>
            <a:off x="1954642" y="499402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Finite isolation </a:t>
            </a:r>
          </a:p>
        </p:txBody>
      </p:sp>
      <p:sp>
        <p:nvSpPr>
          <p:cNvPr id="44" name="AutoShape 26">
            <a:extLst>
              <a:ext uri="{FF2B5EF4-FFF2-40B4-BE49-F238E27FC236}">
                <a16:creationId xmlns:a16="http://schemas.microsoft.com/office/drawing/2014/main" id="{36436FB0-F738-4128-99E9-08723565BF56}"/>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45" name="Text Box 30">
            <a:extLst>
              <a:ext uri="{FF2B5EF4-FFF2-40B4-BE49-F238E27FC236}">
                <a16:creationId xmlns:a16="http://schemas.microsoft.com/office/drawing/2014/main" id="{D4D1EDAC-5132-46EF-BFFE-454F294A5F19}"/>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Tree>
    <p:extLst>
      <p:ext uri="{BB962C8B-B14F-4D97-AF65-F5344CB8AC3E}">
        <p14:creationId xmlns:p14="http://schemas.microsoft.com/office/powerpoint/2010/main" val="634506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9DAC954-EA7B-45CC-B443-E774F322CF5C}"/>
              </a:ext>
            </a:extLst>
          </p:cNvPr>
          <p:cNvSpPr>
            <a:spLocks noGrp="1"/>
          </p:cNvSpPr>
          <p:nvPr>
            <p:ph idx="1"/>
          </p:nvPr>
        </p:nvSpPr>
        <p:spPr>
          <a:xfrm>
            <a:off x="172286" y="1321908"/>
            <a:ext cx="11745736" cy="4846320"/>
          </a:xfrm>
        </p:spPr>
        <p:txBody>
          <a:bodyPr/>
          <a:lstStyle/>
          <a:p>
            <a:r>
              <a:rPr lang="en-US" sz="2000" dirty="0"/>
              <a:t>Use a practical example to understand the basics of analysis and simulation technology </a:t>
            </a:r>
          </a:p>
          <a:p>
            <a:pPr marL="915543" lvl="1" indent="-457200">
              <a:buFont typeface="+mj-lt"/>
              <a:buAutoNum type="arabicPeriod"/>
            </a:pPr>
            <a:r>
              <a:rPr lang="en-US" dirty="0"/>
              <a:t>Analyze the RF budget of a receiver starting from high-level specifications </a:t>
            </a:r>
          </a:p>
          <a:p>
            <a:pPr marL="915543" lvl="1" indent="-457200">
              <a:buFont typeface="+mj-lt"/>
              <a:buAutoNum type="arabicPeriod"/>
            </a:pPr>
            <a:r>
              <a:rPr lang="en-US" dirty="0"/>
              <a:t>Integrate the antenna and simulate the impact of interfering signals and polarization mismatch</a:t>
            </a:r>
          </a:p>
          <a:p>
            <a:pPr marL="915543" lvl="1" indent="-457200">
              <a:buFont typeface="+mj-lt"/>
              <a:buAutoNum type="arabicPeriod"/>
            </a:pPr>
            <a:r>
              <a:rPr lang="en-US" dirty="0"/>
              <a:t>Design a dual polarized antenna and its feed network on a PCB and integrate it in the receiver</a:t>
            </a:r>
          </a:p>
          <a:p>
            <a:endParaRPr lang="en-US" sz="2000" dirty="0"/>
          </a:p>
          <a:p>
            <a:r>
              <a:rPr lang="en-US" sz="2000" dirty="0"/>
              <a:t>Expected learning outcomes:</a:t>
            </a:r>
          </a:p>
          <a:p>
            <a:pPr lvl="1"/>
            <a:r>
              <a:rPr lang="en-US" dirty="0"/>
              <a:t>Validate simulation results using different RF analysis tools</a:t>
            </a:r>
          </a:p>
          <a:p>
            <a:pPr lvl="1"/>
            <a:r>
              <a:rPr lang="en-US" dirty="0"/>
              <a:t>Integrate datasheet specifications and measured data to improve modeling fidelity</a:t>
            </a:r>
          </a:p>
          <a:p>
            <a:pPr lvl="1"/>
            <a:r>
              <a:rPr lang="en-US" dirty="0"/>
              <a:t>Create executable models from antenna to bits including: dispersion, impedance mismatches, coupling, polarization, non-linearity, noise, interferers</a:t>
            </a:r>
          </a:p>
          <a:p>
            <a:pPr lvl="1"/>
            <a:endParaRPr lang="en-US" dirty="0"/>
          </a:p>
          <a:p>
            <a:pPr lvl="1"/>
            <a:endParaRPr lang="LID4096" dirty="0"/>
          </a:p>
        </p:txBody>
      </p:sp>
      <p:sp>
        <p:nvSpPr>
          <p:cNvPr id="10" name="Title 9">
            <a:extLst>
              <a:ext uri="{FF2B5EF4-FFF2-40B4-BE49-F238E27FC236}">
                <a16:creationId xmlns:a16="http://schemas.microsoft.com/office/drawing/2014/main" id="{774D98DB-D5AD-A74E-EEDF-50A755A2713B}"/>
              </a:ext>
            </a:extLst>
          </p:cNvPr>
          <p:cNvSpPr>
            <a:spLocks noGrp="1"/>
          </p:cNvSpPr>
          <p:nvPr>
            <p:ph type="title"/>
          </p:nvPr>
        </p:nvSpPr>
        <p:spPr/>
        <p:txBody>
          <a:bodyPr/>
          <a:lstStyle/>
          <a:p>
            <a:r>
              <a:rPr lang="en-US" dirty="0"/>
              <a:t>Agenda</a:t>
            </a:r>
            <a:endParaRPr lang="LID4096" dirty="0"/>
          </a:p>
        </p:txBody>
      </p:sp>
    </p:spTree>
    <p:extLst>
      <p:ext uri="{BB962C8B-B14F-4D97-AF65-F5344CB8AC3E}">
        <p14:creationId xmlns:p14="http://schemas.microsoft.com/office/powerpoint/2010/main" val="144403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Interfering Signals</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1" name="Text Box 10">
            <a:extLst>
              <a:ext uri="{FF2B5EF4-FFF2-40B4-BE49-F238E27FC236}">
                <a16:creationId xmlns:a16="http://schemas.microsoft.com/office/drawing/2014/main" id="{C1EAC23F-2E75-4F6D-86EE-E0341A6606D9}"/>
              </a:ext>
            </a:extLst>
          </p:cNvPr>
          <p:cNvSpPr txBox="1">
            <a:spLocks noChangeArrowheads="1"/>
          </p:cNvSpPr>
          <p:nvPr/>
        </p:nvSpPr>
        <p:spPr bwMode="auto">
          <a:xfrm>
            <a:off x="2980586" y="3569205"/>
            <a:ext cx="880369"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2.5GHz</a:t>
            </a:r>
            <a:endParaRPr lang="en-US" baseline="-25000" dirty="0">
              <a:solidFill>
                <a:srgbClr val="00B050"/>
              </a:solidFill>
            </a:endParaRPr>
          </a:p>
        </p:txBody>
      </p:sp>
      <p:sp>
        <p:nvSpPr>
          <p:cNvPr id="12" name="AutoShape 26">
            <a:extLst>
              <a:ext uri="{FF2B5EF4-FFF2-40B4-BE49-F238E27FC236}">
                <a16:creationId xmlns:a16="http://schemas.microsoft.com/office/drawing/2014/main" id="{86E19FEF-517E-4E9C-8C9A-32D40B76223C}"/>
              </a:ext>
            </a:extLst>
          </p:cNvPr>
          <p:cNvSpPr>
            <a:spLocks noChangeArrowheads="1"/>
          </p:cNvSpPr>
          <p:nvPr/>
        </p:nvSpPr>
        <p:spPr bwMode="auto">
          <a:xfrm>
            <a:off x="3001679" y="2386325"/>
            <a:ext cx="838185" cy="1094977"/>
          </a:xfrm>
          <a:prstGeom prst="flowChartManualInput">
            <a:avLst/>
          </a:prstGeom>
          <a:noFill/>
          <a:ln w="25400">
            <a:solidFill>
              <a:srgbClr val="00B050"/>
            </a:solidFill>
            <a:miter lim="800000"/>
            <a:headEnd/>
            <a:tailEnd/>
          </a:ln>
        </p:spPr>
        <p:txBody>
          <a:bodyPr wrap="none" anchor="ctr"/>
          <a:lstStyle/>
          <a:p>
            <a:endParaRPr lang="nl-NL">
              <a:solidFill>
                <a:schemeClr val="accent3"/>
              </a:solidFill>
            </a:endParaRPr>
          </a:p>
        </p:txBody>
      </p:sp>
      <p:sp>
        <p:nvSpPr>
          <p:cNvPr id="13" name="Line 8">
            <a:extLst>
              <a:ext uri="{FF2B5EF4-FFF2-40B4-BE49-F238E27FC236}">
                <a16:creationId xmlns:a16="http://schemas.microsoft.com/office/drawing/2014/main" id="{B113356D-4BD1-430F-A89D-921F6D9FA5BE}"/>
              </a:ext>
            </a:extLst>
          </p:cNvPr>
          <p:cNvSpPr>
            <a:spLocks noChangeShapeType="1"/>
          </p:cNvSpPr>
          <p:nvPr/>
        </p:nvSpPr>
        <p:spPr bwMode="auto">
          <a:xfrm>
            <a:off x="3420772" y="3363336"/>
            <a:ext cx="0" cy="228600"/>
          </a:xfrm>
          <a:prstGeom prst="line">
            <a:avLst/>
          </a:prstGeom>
          <a:noFill/>
          <a:ln w="9525">
            <a:solidFill>
              <a:schemeClr val="tx1"/>
            </a:solidFill>
            <a:round/>
            <a:headEnd/>
            <a:tailEnd/>
          </a:ln>
        </p:spPr>
        <p:txBody>
          <a:bodyP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224163" y="2667642"/>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2" name="TextBox 31">
            <a:extLst>
              <a:ext uri="{FF2B5EF4-FFF2-40B4-BE49-F238E27FC236}">
                <a16:creationId xmlns:a16="http://schemas.microsoft.com/office/drawing/2014/main" id="{E08E3B4F-8485-415E-9233-240A8362260F}"/>
              </a:ext>
            </a:extLst>
          </p:cNvPr>
          <p:cNvSpPr txBox="1"/>
          <p:nvPr/>
        </p:nvSpPr>
        <p:spPr>
          <a:xfrm>
            <a:off x="2431743" y="1966987"/>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a:t>
            </a:r>
            <a:r>
              <a:rPr lang="en-US" dirty="0">
                <a:solidFill>
                  <a:schemeClr val="accent4"/>
                </a:solidFill>
                <a:latin typeface="Arial" pitchFamily="34" charset="0"/>
                <a:cs typeface="Arial" pitchFamily="34" charset="0"/>
              </a:rPr>
              <a:t> </a:t>
            </a:r>
            <a:r>
              <a:rPr lang="en-US" dirty="0">
                <a:solidFill>
                  <a:srgbClr val="00B050"/>
                </a:solidFill>
                <a:latin typeface="Arial" pitchFamily="34" charset="0"/>
                <a:cs typeface="Arial" pitchFamily="34" charset="0"/>
              </a:rPr>
              <a:t>signal</a:t>
            </a:r>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0Hz</a:t>
            </a:r>
            <a:endParaRPr lang="en-US" baseline="-25000" dirty="0">
              <a:solidFill>
                <a:srgbClr val="0D78C9"/>
              </a:solidFill>
            </a:endParaRPr>
          </a:p>
        </p:txBody>
      </p:sp>
      <p:sp>
        <p:nvSpPr>
          <p:cNvPr id="67" name="Text Box 10">
            <a:extLst>
              <a:ext uri="{FF2B5EF4-FFF2-40B4-BE49-F238E27FC236}">
                <a16:creationId xmlns:a16="http://schemas.microsoft.com/office/drawing/2014/main" id="{910F57DE-B4DD-49F1-9EFF-BA273476C124}"/>
              </a:ext>
            </a:extLst>
          </p:cNvPr>
          <p:cNvSpPr txBox="1">
            <a:spLocks noChangeArrowheads="1"/>
          </p:cNvSpPr>
          <p:nvPr/>
        </p:nvSpPr>
        <p:spPr bwMode="auto">
          <a:xfrm>
            <a:off x="9335932" y="3743554"/>
            <a:ext cx="833882"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50MHz</a:t>
            </a:r>
            <a:endParaRPr lang="en-US" baseline="-25000" dirty="0">
              <a:solidFill>
                <a:srgbClr val="00B050"/>
              </a:solidFill>
            </a:endParaRPr>
          </a:p>
        </p:txBody>
      </p:sp>
      <p:sp>
        <p:nvSpPr>
          <p:cNvPr id="68" name="AutoShape 26">
            <a:extLst>
              <a:ext uri="{FF2B5EF4-FFF2-40B4-BE49-F238E27FC236}">
                <a16:creationId xmlns:a16="http://schemas.microsoft.com/office/drawing/2014/main" id="{F7AC8C21-A3CE-4694-81C0-971B3750BC00}"/>
              </a:ext>
            </a:extLst>
          </p:cNvPr>
          <p:cNvSpPr>
            <a:spLocks noChangeArrowheads="1"/>
          </p:cNvSpPr>
          <p:nvPr/>
        </p:nvSpPr>
        <p:spPr bwMode="auto">
          <a:xfrm>
            <a:off x="9335932" y="2428750"/>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69" name="Line 8">
            <a:extLst>
              <a:ext uri="{FF2B5EF4-FFF2-40B4-BE49-F238E27FC236}">
                <a16:creationId xmlns:a16="http://schemas.microsoft.com/office/drawing/2014/main" id="{0C50A9A2-BED1-46C2-84E2-CF760C86B215}"/>
              </a:ext>
            </a:extLst>
          </p:cNvPr>
          <p:cNvSpPr>
            <a:spLocks noChangeShapeType="1"/>
          </p:cNvSpPr>
          <p:nvPr/>
        </p:nvSpPr>
        <p:spPr bwMode="auto">
          <a:xfrm>
            <a:off x="9755025" y="3405761"/>
            <a:ext cx="0" cy="228600"/>
          </a:xfrm>
          <a:prstGeom prst="line">
            <a:avLst/>
          </a:prstGeom>
          <a:noFill/>
          <a:ln w="9525">
            <a:solidFill>
              <a:schemeClr val="tx1"/>
            </a:solidFill>
            <a:round/>
            <a:headEnd/>
            <a:tailEnd/>
          </a:ln>
        </p:spPr>
        <p:txBody>
          <a:bodyPr/>
          <a:lstStyle/>
          <a:p>
            <a:endParaRPr lang="nl-NL"/>
          </a:p>
        </p:txBody>
      </p:sp>
      <p:sp>
        <p:nvSpPr>
          <p:cNvPr id="74" name="TextBox 73">
            <a:extLst>
              <a:ext uri="{FF2B5EF4-FFF2-40B4-BE49-F238E27FC236}">
                <a16:creationId xmlns:a16="http://schemas.microsoft.com/office/drawing/2014/main" id="{C8DE75D6-2348-4B6C-B5E8-8D0A54731AD9}"/>
              </a:ext>
            </a:extLst>
          </p:cNvPr>
          <p:cNvSpPr txBox="1"/>
          <p:nvPr/>
        </p:nvSpPr>
        <p:spPr>
          <a:xfrm>
            <a:off x="8811226" y="3965690"/>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94CB7B0-024B-47B8-AB74-9413216F7626}"/>
              </a:ext>
            </a:extLst>
          </p:cNvPr>
          <p:cNvCxnSpPr>
            <a:cxnSpLocks/>
          </p:cNvCxnSpPr>
          <p:nvPr/>
        </p:nvCxnSpPr>
        <p:spPr>
          <a:xfrm rot="-1380000">
            <a:off x="9307282" y="2554933"/>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0EA1D84-333B-420C-B071-94A1932F2132}"/>
              </a:ext>
            </a:extLst>
          </p:cNvPr>
          <p:cNvCxnSpPr>
            <a:cxnSpLocks/>
          </p:cNvCxnSpPr>
          <p:nvPr/>
        </p:nvCxnSpPr>
        <p:spPr>
          <a:xfrm rot="6720000">
            <a:off x="9351646" y="2566728"/>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364AFA5E-7730-4B3E-8C49-66C4949B7410}"/>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90" name="AutoShape 26">
            <a:extLst>
              <a:ext uri="{FF2B5EF4-FFF2-40B4-BE49-F238E27FC236}">
                <a16:creationId xmlns:a16="http://schemas.microsoft.com/office/drawing/2014/main" id="{59A90637-5FBA-4A53-AD8F-5B4641D6DDEA}"/>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91" name="Text Box 30">
            <a:extLst>
              <a:ext uri="{FF2B5EF4-FFF2-40B4-BE49-F238E27FC236}">
                <a16:creationId xmlns:a16="http://schemas.microsoft.com/office/drawing/2014/main" id="{46C02D4F-C620-494C-80DA-D6534D9C1677}"/>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92" name="TextBox 91">
            <a:extLst>
              <a:ext uri="{FF2B5EF4-FFF2-40B4-BE49-F238E27FC236}">
                <a16:creationId xmlns:a16="http://schemas.microsoft.com/office/drawing/2014/main" id="{795914E1-231D-4CE1-A277-4B1107AD2A1E}"/>
              </a:ext>
            </a:extLst>
          </p:cNvPr>
          <p:cNvSpPr txBox="1"/>
          <p:nvPr/>
        </p:nvSpPr>
        <p:spPr>
          <a:xfrm>
            <a:off x="7424724" y="233631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Tree>
    <p:extLst>
      <p:ext uri="{BB962C8B-B14F-4D97-AF65-F5344CB8AC3E}">
        <p14:creationId xmlns:p14="http://schemas.microsoft.com/office/powerpoint/2010/main" val="2032257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Interfering Signals</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1" name="Text Box 10">
            <a:extLst>
              <a:ext uri="{FF2B5EF4-FFF2-40B4-BE49-F238E27FC236}">
                <a16:creationId xmlns:a16="http://schemas.microsoft.com/office/drawing/2014/main" id="{C1EAC23F-2E75-4F6D-86EE-E0341A6606D9}"/>
              </a:ext>
            </a:extLst>
          </p:cNvPr>
          <p:cNvSpPr txBox="1">
            <a:spLocks noChangeArrowheads="1"/>
          </p:cNvSpPr>
          <p:nvPr/>
        </p:nvSpPr>
        <p:spPr bwMode="auto">
          <a:xfrm>
            <a:off x="2980586" y="3569205"/>
            <a:ext cx="880369"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2.5GHz</a:t>
            </a:r>
            <a:endParaRPr lang="en-US" baseline="-25000" dirty="0">
              <a:solidFill>
                <a:srgbClr val="00B050"/>
              </a:solidFill>
            </a:endParaRPr>
          </a:p>
        </p:txBody>
      </p:sp>
      <p:sp>
        <p:nvSpPr>
          <p:cNvPr id="12" name="AutoShape 26">
            <a:extLst>
              <a:ext uri="{FF2B5EF4-FFF2-40B4-BE49-F238E27FC236}">
                <a16:creationId xmlns:a16="http://schemas.microsoft.com/office/drawing/2014/main" id="{86E19FEF-517E-4E9C-8C9A-32D40B76223C}"/>
              </a:ext>
            </a:extLst>
          </p:cNvPr>
          <p:cNvSpPr>
            <a:spLocks noChangeArrowheads="1"/>
          </p:cNvSpPr>
          <p:nvPr/>
        </p:nvSpPr>
        <p:spPr bwMode="auto">
          <a:xfrm>
            <a:off x="3001679" y="2386325"/>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13" name="Line 8">
            <a:extLst>
              <a:ext uri="{FF2B5EF4-FFF2-40B4-BE49-F238E27FC236}">
                <a16:creationId xmlns:a16="http://schemas.microsoft.com/office/drawing/2014/main" id="{B113356D-4BD1-430F-A89D-921F6D9FA5BE}"/>
              </a:ext>
            </a:extLst>
          </p:cNvPr>
          <p:cNvSpPr>
            <a:spLocks noChangeShapeType="1"/>
          </p:cNvSpPr>
          <p:nvPr/>
        </p:nvSpPr>
        <p:spPr bwMode="auto">
          <a:xfrm>
            <a:off x="3420772" y="3363336"/>
            <a:ext cx="0" cy="228600"/>
          </a:xfrm>
          <a:prstGeom prst="line">
            <a:avLst/>
          </a:prstGeom>
          <a:noFill/>
          <a:ln w="9525">
            <a:solidFill>
              <a:schemeClr val="tx1"/>
            </a:solidFill>
            <a:round/>
            <a:headEnd/>
            <a:tailEnd/>
          </a:ln>
        </p:spPr>
        <p:txBody>
          <a:bodyP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224163" y="2667642"/>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2" name="TextBox 31">
            <a:extLst>
              <a:ext uri="{FF2B5EF4-FFF2-40B4-BE49-F238E27FC236}">
                <a16:creationId xmlns:a16="http://schemas.microsoft.com/office/drawing/2014/main" id="{E08E3B4F-8485-415E-9233-240A8362260F}"/>
              </a:ext>
            </a:extLst>
          </p:cNvPr>
          <p:cNvSpPr txBox="1"/>
          <p:nvPr/>
        </p:nvSpPr>
        <p:spPr>
          <a:xfrm>
            <a:off x="2431743" y="1966987"/>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chemeClr val="accent4"/>
                </a:solidFill>
              </a:rPr>
              <a:t>0Hz</a:t>
            </a:r>
            <a:endParaRPr lang="en-US" baseline="-25000" dirty="0">
              <a:solidFill>
                <a:schemeClr val="accent4"/>
              </a:solidFill>
            </a:endParaRPr>
          </a:p>
        </p:txBody>
      </p:sp>
      <p:sp>
        <p:nvSpPr>
          <p:cNvPr id="68" name="AutoShape 26">
            <a:extLst>
              <a:ext uri="{FF2B5EF4-FFF2-40B4-BE49-F238E27FC236}">
                <a16:creationId xmlns:a16="http://schemas.microsoft.com/office/drawing/2014/main" id="{F7AC8C21-A3CE-4694-81C0-971B3750BC00}"/>
              </a:ext>
            </a:extLst>
          </p:cNvPr>
          <p:cNvSpPr>
            <a:spLocks noChangeArrowheads="1"/>
          </p:cNvSpPr>
          <p:nvPr/>
        </p:nvSpPr>
        <p:spPr bwMode="auto">
          <a:xfrm>
            <a:off x="9335932" y="2428750"/>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69" name="Line 8">
            <a:extLst>
              <a:ext uri="{FF2B5EF4-FFF2-40B4-BE49-F238E27FC236}">
                <a16:creationId xmlns:a16="http://schemas.microsoft.com/office/drawing/2014/main" id="{0C50A9A2-BED1-46C2-84E2-CF760C86B215}"/>
              </a:ext>
            </a:extLst>
          </p:cNvPr>
          <p:cNvSpPr>
            <a:spLocks noChangeShapeType="1"/>
          </p:cNvSpPr>
          <p:nvPr/>
        </p:nvSpPr>
        <p:spPr bwMode="auto">
          <a:xfrm>
            <a:off x="9755025" y="3405761"/>
            <a:ext cx="0" cy="228600"/>
          </a:xfrm>
          <a:prstGeom prst="line">
            <a:avLst/>
          </a:prstGeom>
          <a:noFill/>
          <a:ln w="9525">
            <a:solidFill>
              <a:schemeClr val="tx1"/>
            </a:solidFill>
            <a:round/>
            <a:headEnd/>
            <a:tailEnd/>
          </a:ln>
        </p:spPr>
        <p:txBody>
          <a:bodyPr/>
          <a:lstStyle/>
          <a:p>
            <a:endParaRPr lang="nl-NL"/>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94CB7B0-024B-47B8-AB74-9413216F7626}"/>
              </a:ext>
            </a:extLst>
          </p:cNvPr>
          <p:cNvCxnSpPr>
            <a:cxnSpLocks/>
          </p:cNvCxnSpPr>
          <p:nvPr/>
        </p:nvCxnSpPr>
        <p:spPr>
          <a:xfrm rot="-1380000">
            <a:off x="9307282" y="2554933"/>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0EA1D84-333B-420C-B071-94A1932F2132}"/>
              </a:ext>
            </a:extLst>
          </p:cNvPr>
          <p:cNvCxnSpPr>
            <a:cxnSpLocks/>
          </p:cNvCxnSpPr>
          <p:nvPr/>
        </p:nvCxnSpPr>
        <p:spPr>
          <a:xfrm rot="6720000">
            <a:off x="9351646" y="2566728"/>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2818A5-8E2F-46D5-9521-CBE7990C2519}"/>
              </a:ext>
            </a:extLst>
          </p:cNvPr>
          <p:cNvSpPr txBox="1"/>
          <p:nvPr/>
        </p:nvSpPr>
        <p:spPr>
          <a:xfrm>
            <a:off x="4504634" y="2201659"/>
            <a:ext cx="1847490" cy="369332"/>
          </a:xfrm>
          <a:prstGeom prst="rect">
            <a:avLst/>
          </a:prstGeom>
          <a:noFill/>
        </p:spPr>
        <p:txBody>
          <a:bodyPr wrap="square" rtlCol="0">
            <a:spAutoFit/>
          </a:bodyPr>
          <a:lstStyle/>
          <a:p>
            <a:pPr algn="ctr"/>
            <a:r>
              <a:rPr lang="en-US" dirty="0">
                <a:solidFill>
                  <a:schemeClr val="bg1">
                    <a:lumMod val="50000"/>
                  </a:schemeClr>
                </a:solidFill>
                <a:latin typeface="Arial" pitchFamily="34" charset="0"/>
                <a:cs typeface="Arial" pitchFamily="34" charset="0"/>
              </a:rPr>
              <a:t>Finite IP2 </a:t>
            </a:r>
          </a:p>
        </p:txBody>
      </p:sp>
      <p:sp>
        <p:nvSpPr>
          <p:cNvPr id="36" name="TextBox 35">
            <a:extLst>
              <a:ext uri="{FF2B5EF4-FFF2-40B4-BE49-F238E27FC236}">
                <a16:creationId xmlns:a16="http://schemas.microsoft.com/office/drawing/2014/main" id="{28FEE659-A27E-46AD-8EEA-183512E5A8CD}"/>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38" name="AutoShape 26">
            <a:extLst>
              <a:ext uri="{FF2B5EF4-FFF2-40B4-BE49-F238E27FC236}">
                <a16:creationId xmlns:a16="http://schemas.microsoft.com/office/drawing/2014/main" id="{E603C65F-EB5F-4445-899C-107D80157BDD}"/>
              </a:ext>
            </a:extLst>
          </p:cNvPr>
          <p:cNvSpPr>
            <a:spLocks noChangeArrowheads="1"/>
          </p:cNvSpPr>
          <p:nvPr/>
        </p:nvSpPr>
        <p:spPr bwMode="auto">
          <a:xfrm>
            <a:off x="7888387" y="3307033"/>
            <a:ext cx="838185" cy="216693"/>
          </a:xfrm>
          <a:prstGeom prst="flowChartManualInput">
            <a:avLst/>
          </a:prstGeom>
          <a:noFill/>
          <a:ln w="25400">
            <a:solidFill>
              <a:srgbClr val="00B050"/>
            </a:solidFill>
            <a:miter lim="800000"/>
            <a:headEnd/>
            <a:tailEnd/>
          </a:ln>
        </p:spPr>
        <p:txBody>
          <a:bodyPr wrap="none" anchor="ctr"/>
          <a:lstStyle/>
          <a:p>
            <a:endParaRPr lang="nl-NL"/>
          </a:p>
        </p:txBody>
      </p:sp>
      <p:sp>
        <p:nvSpPr>
          <p:cNvPr id="39" name="TextBox 38">
            <a:extLst>
              <a:ext uri="{FF2B5EF4-FFF2-40B4-BE49-F238E27FC236}">
                <a16:creationId xmlns:a16="http://schemas.microsoft.com/office/drawing/2014/main" id="{0DA88C01-4881-4EA1-8EBD-3E85E5D082A3}"/>
              </a:ext>
            </a:extLst>
          </p:cNvPr>
          <p:cNvSpPr txBox="1"/>
          <p:nvPr/>
        </p:nvSpPr>
        <p:spPr>
          <a:xfrm>
            <a:off x="6461603" y="3869864"/>
            <a:ext cx="2240990" cy="646331"/>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 </a:t>
            </a:r>
          </a:p>
          <a:p>
            <a:r>
              <a:rPr lang="en-US" dirty="0">
                <a:solidFill>
                  <a:srgbClr val="00B050"/>
                </a:solidFill>
                <a:latin typeface="Arial" pitchFamily="34" charset="0"/>
                <a:cs typeface="Arial" pitchFamily="34" charset="0"/>
              </a:rPr>
              <a:t>2</a:t>
            </a:r>
            <a:r>
              <a:rPr lang="en-US" baseline="30000" dirty="0">
                <a:solidFill>
                  <a:srgbClr val="00B050"/>
                </a:solidFill>
                <a:latin typeface="Arial" pitchFamily="34" charset="0"/>
                <a:cs typeface="Arial" pitchFamily="34" charset="0"/>
              </a:rPr>
              <a:t>nd</a:t>
            </a:r>
            <a:r>
              <a:rPr lang="en-US" dirty="0">
                <a:solidFill>
                  <a:srgbClr val="00B050"/>
                </a:solidFill>
                <a:latin typeface="Arial" pitchFamily="34" charset="0"/>
                <a:cs typeface="Arial" pitchFamily="34" charset="0"/>
              </a:rPr>
              <a:t> order harmonic</a:t>
            </a:r>
          </a:p>
        </p:txBody>
      </p:sp>
      <p:sp>
        <p:nvSpPr>
          <p:cNvPr id="40" name="AutoShape 26">
            <a:extLst>
              <a:ext uri="{FF2B5EF4-FFF2-40B4-BE49-F238E27FC236}">
                <a16:creationId xmlns:a16="http://schemas.microsoft.com/office/drawing/2014/main" id="{A679E06C-C77E-41EF-98BA-7A53327AAA41}"/>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41" name="TextBox 40">
            <a:extLst>
              <a:ext uri="{FF2B5EF4-FFF2-40B4-BE49-F238E27FC236}">
                <a16:creationId xmlns:a16="http://schemas.microsoft.com/office/drawing/2014/main" id="{A5643D27-33EA-4687-914A-62BEEAE1225B}"/>
              </a:ext>
            </a:extLst>
          </p:cNvPr>
          <p:cNvSpPr txBox="1"/>
          <p:nvPr/>
        </p:nvSpPr>
        <p:spPr>
          <a:xfrm>
            <a:off x="7424724" y="233631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42" name="Arc 41">
            <a:extLst>
              <a:ext uri="{FF2B5EF4-FFF2-40B4-BE49-F238E27FC236}">
                <a16:creationId xmlns:a16="http://schemas.microsoft.com/office/drawing/2014/main" id="{7D5D844E-F6FE-4B38-85DC-D3C5DAF3EA55}"/>
              </a:ext>
            </a:extLst>
          </p:cNvPr>
          <p:cNvSpPr/>
          <p:nvPr/>
        </p:nvSpPr>
        <p:spPr>
          <a:xfrm rot="231814">
            <a:off x="4260760" y="2449455"/>
            <a:ext cx="3682767" cy="1225170"/>
          </a:xfrm>
          <a:prstGeom prst="arc">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 Box 30">
            <a:extLst>
              <a:ext uri="{FF2B5EF4-FFF2-40B4-BE49-F238E27FC236}">
                <a16:creationId xmlns:a16="http://schemas.microsoft.com/office/drawing/2014/main" id="{9D9E3A75-7A09-4D67-A76B-99F0A8ABE8CD}"/>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47" name="Text Box 10">
            <a:extLst>
              <a:ext uri="{FF2B5EF4-FFF2-40B4-BE49-F238E27FC236}">
                <a16:creationId xmlns:a16="http://schemas.microsoft.com/office/drawing/2014/main" id="{87511A87-565D-469E-888B-956596E09745}"/>
              </a:ext>
            </a:extLst>
          </p:cNvPr>
          <p:cNvSpPr txBox="1">
            <a:spLocks noChangeArrowheads="1"/>
          </p:cNvSpPr>
          <p:nvPr/>
        </p:nvSpPr>
        <p:spPr bwMode="auto">
          <a:xfrm>
            <a:off x="9335932" y="3743554"/>
            <a:ext cx="833882"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50MHz</a:t>
            </a:r>
            <a:endParaRPr lang="en-US" baseline="-25000" dirty="0">
              <a:solidFill>
                <a:srgbClr val="00B050"/>
              </a:solidFill>
            </a:endParaRPr>
          </a:p>
        </p:txBody>
      </p:sp>
      <p:sp>
        <p:nvSpPr>
          <p:cNvPr id="48" name="TextBox 47">
            <a:extLst>
              <a:ext uri="{FF2B5EF4-FFF2-40B4-BE49-F238E27FC236}">
                <a16:creationId xmlns:a16="http://schemas.microsoft.com/office/drawing/2014/main" id="{072DAB06-B5AA-466E-AAAD-B5F0D5D43B20}"/>
              </a:ext>
            </a:extLst>
          </p:cNvPr>
          <p:cNvSpPr txBox="1"/>
          <p:nvPr/>
        </p:nvSpPr>
        <p:spPr>
          <a:xfrm>
            <a:off x="8811226" y="3965690"/>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Tree>
    <p:extLst>
      <p:ext uri="{BB962C8B-B14F-4D97-AF65-F5344CB8AC3E}">
        <p14:creationId xmlns:p14="http://schemas.microsoft.com/office/powerpoint/2010/main" val="2702501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19693-599C-42B5-AE4C-69F4E207AB77}"/>
              </a:ext>
            </a:extLst>
          </p:cNvPr>
          <p:cNvSpPr>
            <a:spLocks noGrp="1"/>
          </p:cNvSpPr>
          <p:nvPr>
            <p:ph type="title"/>
          </p:nvPr>
        </p:nvSpPr>
        <p:spPr/>
        <p:txBody>
          <a:bodyPr/>
          <a:lstStyle/>
          <a:p>
            <a:r>
              <a:rPr lang="en-US" dirty="0"/>
              <a:t>When to Use MATLAB, When To Use Simulink?</a:t>
            </a:r>
            <a:br>
              <a:rPr lang="en-US" dirty="0"/>
            </a:br>
            <a:r>
              <a:rPr lang="en-US" sz="2000" i="1" dirty="0"/>
              <a:t>Use </a:t>
            </a:r>
            <a:r>
              <a:rPr lang="en-US" sz="2000" b="1" i="1" dirty="0" err="1">
                <a:latin typeface="Courier New" panose="02070309020205020404" pitchFamily="49" charset="0"/>
                <a:cs typeface="Courier New" panose="02070309020205020404" pitchFamily="49" charset="0"/>
              </a:rPr>
              <a:t>rfsystem</a:t>
            </a:r>
            <a:r>
              <a:rPr lang="en-US" sz="2000" i="1" dirty="0"/>
              <a:t> to wrap an RF Circuit Envelope model for simulation in MATLAB</a:t>
            </a:r>
            <a:br>
              <a:rPr lang="en-US" sz="2000" i="1" dirty="0"/>
            </a:br>
            <a:endParaRPr lang="en-US" i="1" dirty="0"/>
          </a:p>
        </p:txBody>
      </p:sp>
      <p:pic>
        <p:nvPicPr>
          <p:cNvPr id="7" name="Picture 6">
            <a:extLst>
              <a:ext uri="{FF2B5EF4-FFF2-40B4-BE49-F238E27FC236}">
                <a16:creationId xmlns:a16="http://schemas.microsoft.com/office/drawing/2014/main" id="{79303F5A-F384-44E2-9C44-8A2F38777BB5}"/>
              </a:ext>
            </a:extLst>
          </p:cNvPr>
          <p:cNvPicPr>
            <a:picLocks noChangeAspect="1"/>
          </p:cNvPicPr>
          <p:nvPr/>
        </p:nvPicPr>
        <p:blipFill>
          <a:blip r:embed="rId2"/>
          <a:stretch>
            <a:fillRect/>
          </a:stretch>
        </p:blipFill>
        <p:spPr>
          <a:xfrm>
            <a:off x="1017028" y="3571902"/>
            <a:ext cx="3969973" cy="1354150"/>
          </a:xfrm>
          <a:prstGeom prst="rect">
            <a:avLst/>
          </a:prstGeom>
        </p:spPr>
      </p:pic>
      <p:grpSp>
        <p:nvGrpSpPr>
          <p:cNvPr id="15" name="Group 14">
            <a:extLst>
              <a:ext uri="{FF2B5EF4-FFF2-40B4-BE49-F238E27FC236}">
                <a16:creationId xmlns:a16="http://schemas.microsoft.com/office/drawing/2014/main" id="{BC2D3EF9-BA10-42A9-05B9-7B9222053190}"/>
              </a:ext>
            </a:extLst>
          </p:cNvPr>
          <p:cNvGrpSpPr/>
          <p:nvPr/>
        </p:nvGrpSpPr>
        <p:grpSpPr>
          <a:xfrm>
            <a:off x="2381306" y="1232012"/>
            <a:ext cx="8126632" cy="3377417"/>
            <a:chOff x="2381306" y="1232012"/>
            <a:chExt cx="8126632" cy="3377417"/>
          </a:xfrm>
        </p:grpSpPr>
        <p:pic>
          <p:nvPicPr>
            <p:cNvPr id="9" name="Picture 8">
              <a:extLst>
                <a:ext uri="{FF2B5EF4-FFF2-40B4-BE49-F238E27FC236}">
                  <a16:creationId xmlns:a16="http://schemas.microsoft.com/office/drawing/2014/main" id="{ED7BDD6A-DD3D-4257-B56D-60FD2AF5E129}"/>
                </a:ext>
              </a:extLst>
            </p:cNvPr>
            <p:cNvPicPr>
              <a:picLocks noChangeAspect="1"/>
            </p:cNvPicPr>
            <p:nvPr/>
          </p:nvPicPr>
          <p:blipFill>
            <a:blip r:embed="rId3"/>
            <a:stretch>
              <a:fillRect/>
            </a:stretch>
          </p:blipFill>
          <p:spPr>
            <a:xfrm>
              <a:off x="5797133" y="1232012"/>
              <a:ext cx="4710805" cy="2696705"/>
            </a:xfrm>
            <a:prstGeom prst="rect">
              <a:avLst/>
            </a:prstGeom>
          </p:spPr>
        </p:pic>
        <p:sp>
          <p:nvSpPr>
            <p:cNvPr id="11" name="Arrow: Circular 10">
              <a:extLst>
                <a:ext uri="{FF2B5EF4-FFF2-40B4-BE49-F238E27FC236}">
                  <a16:creationId xmlns:a16="http://schemas.microsoft.com/office/drawing/2014/main" id="{75515417-6EB4-4138-A37A-3FCF22F443BC}"/>
                </a:ext>
              </a:extLst>
            </p:cNvPr>
            <p:cNvSpPr/>
            <p:nvPr/>
          </p:nvSpPr>
          <p:spPr>
            <a:xfrm rot="17195316">
              <a:off x="4915357" y="2480523"/>
              <a:ext cx="1881549" cy="2376264"/>
            </a:xfrm>
            <a:prstGeom prst="circularArrow">
              <a:avLst>
                <a:gd name="adj1" fmla="val 12500"/>
                <a:gd name="adj2" fmla="val 1142319"/>
                <a:gd name="adj3" fmla="val 20457681"/>
                <a:gd name="adj4" fmla="val 15305065"/>
                <a:gd name="adj5" fmla="val 1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Arial" pitchFamily="34" charset="0"/>
                <a:cs typeface="Arial" pitchFamily="34" charset="0"/>
              </a:endParaRPr>
            </a:p>
          </p:txBody>
        </p:sp>
        <p:sp>
          <p:nvSpPr>
            <p:cNvPr id="2" name="TextBox 1">
              <a:extLst>
                <a:ext uri="{FF2B5EF4-FFF2-40B4-BE49-F238E27FC236}">
                  <a16:creationId xmlns:a16="http://schemas.microsoft.com/office/drawing/2014/main" id="{EA98164A-E0D7-4CC6-A115-40FFE33CC337}"/>
                </a:ext>
              </a:extLst>
            </p:cNvPr>
            <p:cNvSpPr txBox="1"/>
            <p:nvPr/>
          </p:nvSpPr>
          <p:spPr>
            <a:xfrm>
              <a:off x="2381306" y="2357379"/>
              <a:ext cx="3010761" cy="707886"/>
            </a:xfrm>
            <a:prstGeom prst="rect">
              <a:avLst/>
            </a:prstGeom>
            <a:noFill/>
          </p:spPr>
          <p:txBody>
            <a:bodyPr wrap="none" rtlCol="0">
              <a:spAutoFit/>
            </a:bodyPr>
            <a:lstStyle/>
            <a:p>
              <a:r>
                <a:rPr lang="en-US" sz="2000" dirty="0">
                  <a:latin typeface="Arial" pitchFamily="34" charset="0"/>
                  <a:cs typeface="Arial" pitchFamily="34" charset="0"/>
                </a:rPr>
                <a:t>Create </a:t>
              </a:r>
              <a:r>
                <a:rPr lang="en-US" sz="2000" b="1" dirty="0" err="1">
                  <a:latin typeface="Courier New" panose="02070309020205020404" pitchFamily="49" charset="0"/>
                  <a:cs typeface="Courier New" panose="02070309020205020404" pitchFamily="49" charset="0"/>
                </a:rPr>
                <a:t>rfsystem</a:t>
              </a:r>
              <a:r>
                <a:rPr lang="en-US" sz="2000" dirty="0">
                  <a:latin typeface="Arial" pitchFamily="34" charset="0"/>
                  <a:cs typeface="Arial" pitchFamily="34" charset="0"/>
                </a:rPr>
                <a:t> object</a:t>
              </a:r>
            </a:p>
            <a:p>
              <a:r>
                <a:rPr lang="en-US" sz="2000" dirty="0">
                  <a:latin typeface="Arial" pitchFamily="34" charset="0"/>
                  <a:cs typeface="Arial" pitchFamily="34" charset="0"/>
                </a:rPr>
                <a:t> from budget analysis</a:t>
              </a:r>
            </a:p>
          </p:txBody>
        </p:sp>
      </p:grpSp>
      <p:grpSp>
        <p:nvGrpSpPr>
          <p:cNvPr id="16" name="Group 15">
            <a:extLst>
              <a:ext uri="{FF2B5EF4-FFF2-40B4-BE49-F238E27FC236}">
                <a16:creationId xmlns:a16="http://schemas.microsoft.com/office/drawing/2014/main" id="{B72D8F6F-1DB0-C110-056E-8A4969EC40E5}"/>
              </a:ext>
            </a:extLst>
          </p:cNvPr>
          <p:cNvGrpSpPr/>
          <p:nvPr/>
        </p:nvGrpSpPr>
        <p:grpSpPr>
          <a:xfrm>
            <a:off x="1996300" y="3249659"/>
            <a:ext cx="8501552" cy="3473629"/>
            <a:chOff x="1996300" y="3249659"/>
            <a:chExt cx="8501552" cy="3473629"/>
          </a:xfrm>
        </p:grpSpPr>
        <p:pic>
          <p:nvPicPr>
            <p:cNvPr id="8" name="Picture 7">
              <a:extLst>
                <a:ext uri="{FF2B5EF4-FFF2-40B4-BE49-F238E27FC236}">
                  <a16:creationId xmlns:a16="http://schemas.microsoft.com/office/drawing/2014/main" id="{5C3053A5-8B40-691F-DC1D-48948385B8EE}"/>
                </a:ext>
              </a:extLst>
            </p:cNvPr>
            <p:cNvPicPr>
              <a:picLocks noChangeAspect="1"/>
            </p:cNvPicPr>
            <p:nvPr/>
          </p:nvPicPr>
          <p:blipFill>
            <a:blip r:embed="rId4"/>
            <a:stretch>
              <a:fillRect/>
            </a:stretch>
          </p:blipFill>
          <p:spPr>
            <a:xfrm>
              <a:off x="5758042" y="3995384"/>
              <a:ext cx="4739810" cy="2696705"/>
            </a:xfrm>
            <a:prstGeom prst="rect">
              <a:avLst/>
            </a:prstGeom>
          </p:spPr>
        </p:pic>
        <p:sp>
          <p:nvSpPr>
            <p:cNvPr id="12" name="Freeform: Shape 11">
              <a:extLst>
                <a:ext uri="{FF2B5EF4-FFF2-40B4-BE49-F238E27FC236}">
                  <a16:creationId xmlns:a16="http://schemas.microsoft.com/office/drawing/2014/main" id="{4480E419-C503-63CC-72CE-9BE164B434EB}"/>
                </a:ext>
              </a:extLst>
            </p:cNvPr>
            <p:cNvSpPr/>
            <p:nvPr/>
          </p:nvSpPr>
          <p:spPr>
            <a:xfrm>
              <a:off x="5990943" y="3684678"/>
              <a:ext cx="2528231" cy="2093035"/>
            </a:xfrm>
            <a:custGeom>
              <a:avLst/>
              <a:gdLst>
                <a:gd name="connsiteX0" fmla="*/ 4700597 w 4700597"/>
                <a:gd name="connsiteY0" fmla="*/ 0 h 2696705"/>
                <a:gd name="connsiteX1" fmla="*/ 345573 w 4700597"/>
                <a:gd name="connsiteY1" fmla="*/ 2092271 h 2696705"/>
                <a:gd name="connsiteX2" fmla="*/ 593546 w 4700597"/>
                <a:gd name="connsiteY2" fmla="*/ 2696705 h 2696705"/>
              </a:gdLst>
              <a:ahLst/>
              <a:cxnLst>
                <a:cxn ang="0">
                  <a:pos x="connsiteX0" y="connsiteY0"/>
                </a:cxn>
                <a:cxn ang="0">
                  <a:pos x="connsiteX1" y="connsiteY1"/>
                </a:cxn>
                <a:cxn ang="0">
                  <a:pos x="connsiteX2" y="connsiteY2"/>
                </a:cxn>
              </a:cxnLst>
              <a:rect l="l" t="t" r="r" b="b"/>
              <a:pathLst>
                <a:path w="4700597" h="2696705">
                  <a:moveTo>
                    <a:pt x="4700597" y="0"/>
                  </a:moveTo>
                  <a:cubicBezTo>
                    <a:pt x="2865339" y="821410"/>
                    <a:pt x="1030081" y="1642820"/>
                    <a:pt x="345573" y="2092271"/>
                  </a:cubicBezTo>
                  <a:cubicBezTo>
                    <a:pt x="-338935" y="2541722"/>
                    <a:pt x="127305" y="2619213"/>
                    <a:pt x="593546" y="2696705"/>
                  </a:cubicBezTo>
                </a:path>
              </a:pathLst>
            </a:custGeom>
            <a:noFill/>
            <a:ln>
              <a:solidFill>
                <a:schemeClr val="tx2"/>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C600372-21B7-A46D-A425-ED10CED803E2}"/>
                </a:ext>
              </a:extLst>
            </p:cNvPr>
            <p:cNvSpPr/>
            <p:nvPr/>
          </p:nvSpPr>
          <p:spPr>
            <a:xfrm rot="20638629">
              <a:off x="7023487" y="3249659"/>
              <a:ext cx="3220088" cy="2965889"/>
            </a:xfrm>
            <a:custGeom>
              <a:avLst/>
              <a:gdLst>
                <a:gd name="connsiteX0" fmla="*/ 6183824 w 7089154"/>
                <a:gd name="connsiteY0" fmla="*/ 2696705 h 2718535"/>
                <a:gd name="connsiteX1" fmla="*/ 6571281 w 7089154"/>
                <a:gd name="connsiteY1" fmla="*/ 2324746 h 2718535"/>
                <a:gd name="connsiteX2" fmla="*/ 0 w 7089154"/>
                <a:gd name="connsiteY2" fmla="*/ 0 h 2718535"/>
              </a:gdLst>
              <a:ahLst/>
              <a:cxnLst>
                <a:cxn ang="0">
                  <a:pos x="connsiteX0" y="connsiteY0"/>
                </a:cxn>
                <a:cxn ang="0">
                  <a:pos x="connsiteX1" y="connsiteY1"/>
                </a:cxn>
                <a:cxn ang="0">
                  <a:pos x="connsiteX2" y="connsiteY2"/>
                </a:cxn>
              </a:cxnLst>
              <a:rect l="l" t="t" r="r" b="b"/>
              <a:pathLst>
                <a:path w="7089154" h="2718535">
                  <a:moveTo>
                    <a:pt x="6183824" y="2696705"/>
                  </a:moveTo>
                  <a:cubicBezTo>
                    <a:pt x="6892871" y="2735451"/>
                    <a:pt x="7601918" y="2774197"/>
                    <a:pt x="6571281" y="2324746"/>
                  </a:cubicBezTo>
                  <a:cubicBezTo>
                    <a:pt x="5540644" y="1875295"/>
                    <a:pt x="2770322" y="937647"/>
                    <a:pt x="0" y="0"/>
                  </a:cubicBezTo>
                </a:path>
              </a:pathLst>
            </a:custGeom>
            <a:noFill/>
            <a:ln>
              <a:solidFill>
                <a:schemeClr val="tx2"/>
              </a:solidFill>
              <a:head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A66434-339B-2F9E-C1A0-7F8E7DECDC2B}"/>
                </a:ext>
              </a:extLst>
            </p:cNvPr>
            <p:cNvSpPr txBox="1"/>
            <p:nvPr/>
          </p:nvSpPr>
          <p:spPr>
            <a:xfrm>
              <a:off x="1996300" y="6015402"/>
              <a:ext cx="3735041" cy="707886"/>
            </a:xfrm>
            <a:prstGeom prst="rect">
              <a:avLst/>
            </a:prstGeom>
            <a:noFill/>
          </p:spPr>
          <p:txBody>
            <a:bodyPr wrap="square" rtlCol="0">
              <a:spAutoFit/>
            </a:bodyPr>
            <a:lstStyle/>
            <a:p>
              <a:r>
                <a:rPr lang="en-US" sz="2000" dirty="0">
                  <a:latin typeface="Arial" pitchFamily="34" charset="0"/>
                  <a:cs typeface="Arial" pitchFamily="34" charset="0"/>
                </a:rPr>
                <a:t>Use Circuit Envelope model as part of a MATLAB testbench</a:t>
              </a:r>
            </a:p>
          </p:txBody>
        </p:sp>
      </p:grpSp>
    </p:spTree>
    <p:extLst>
      <p:ext uri="{BB962C8B-B14F-4D97-AF65-F5344CB8AC3E}">
        <p14:creationId xmlns:p14="http://schemas.microsoft.com/office/powerpoint/2010/main" val="551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a:xfrm>
            <a:off x="0" y="2747963"/>
            <a:ext cx="12192000" cy="1362075"/>
          </a:xfrm>
        </p:spPr>
        <p:txBody>
          <a:bodyPr/>
          <a:lstStyle/>
          <a:p>
            <a:r>
              <a:rPr lang="en-US" sz="3200" dirty="0"/>
              <a:t>Part 3: Antenna Design and Analysis - Where to Start?</a:t>
            </a:r>
            <a:br>
              <a:rPr lang="en-US" sz="3200" dirty="0"/>
            </a:br>
            <a:r>
              <a:rPr lang="en-US" sz="3200" dirty="0"/>
              <a:t>Estimating the Impact of </a:t>
            </a:r>
            <a:r>
              <a:rPr lang="en-US" dirty="0"/>
              <a:t>A</a:t>
            </a:r>
            <a:r>
              <a:rPr lang="en-US" sz="3200" dirty="0"/>
              <a:t>ntennas on Your System Performance</a:t>
            </a:r>
          </a:p>
        </p:txBody>
      </p:sp>
    </p:spTree>
    <p:extLst>
      <p:ext uri="{BB962C8B-B14F-4D97-AF65-F5344CB8AC3E}">
        <p14:creationId xmlns:p14="http://schemas.microsoft.com/office/powerpoint/2010/main" val="64534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3: Antenna Design, Analysis, and Integration</a:t>
            </a:r>
            <a:endParaRPr lang="LID4096" dirty="0"/>
          </a:p>
        </p:txBody>
      </p:sp>
      <p:grpSp>
        <p:nvGrpSpPr>
          <p:cNvPr id="7" name="Group 6">
            <a:extLst>
              <a:ext uri="{FF2B5EF4-FFF2-40B4-BE49-F238E27FC236}">
                <a16:creationId xmlns:a16="http://schemas.microsoft.com/office/drawing/2014/main" id="{A7776A71-9348-FE96-60F6-E7EEDB4EF896}"/>
              </a:ext>
            </a:extLst>
          </p:cNvPr>
          <p:cNvGrpSpPr/>
          <p:nvPr/>
        </p:nvGrpSpPr>
        <p:grpSpPr>
          <a:xfrm>
            <a:off x="4527478" y="1442644"/>
            <a:ext cx="6760025" cy="2168441"/>
            <a:chOff x="4527478" y="1442644"/>
            <a:chExt cx="6760025" cy="2168441"/>
          </a:xfrm>
        </p:grpSpPr>
        <p:pic>
          <p:nvPicPr>
            <p:cNvPr id="2052" name="Picture 4">
              <a:extLst>
                <a:ext uri="{FF2B5EF4-FFF2-40B4-BE49-F238E27FC236}">
                  <a16:creationId xmlns:a16="http://schemas.microsoft.com/office/drawing/2014/main" id="{EBA8513D-C35F-6F2E-C896-749643B061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67"/>
            <a:stretch/>
          </p:blipFill>
          <p:spPr bwMode="auto">
            <a:xfrm>
              <a:off x="5289157" y="2195800"/>
              <a:ext cx="5695950" cy="141528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55DD40E5-E6F4-A65D-E863-9E65C53A7E71}"/>
                </a:ext>
              </a:extLst>
            </p:cNvPr>
            <p:cNvGrpSpPr/>
            <p:nvPr/>
          </p:nvGrpSpPr>
          <p:grpSpPr>
            <a:xfrm>
              <a:off x="4527478" y="1442644"/>
              <a:ext cx="6760025" cy="1081100"/>
              <a:chOff x="4715838" y="1520575"/>
              <a:chExt cx="6760025" cy="1081100"/>
            </a:xfrm>
          </p:grpSpPr>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2140451" cy="1081100"/>
              </a:xfrm>
              <a:prstGeom prst="curvedConnector3">
                <a:avLst>
                  <a:gd name="adj1" fmla="val 108099"/>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428234" y="1792596"/>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611087"/>
            <a:ext cx="7340781" cy="3246913"/>
            <a:chOff x="4127446" y="3611087"/>
            <a:chExt cx="7340781" cy="3246913"/>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3"/>
            <a:stretch>
              <a:fillRect/>
            </a:stretch>
          </p:blipFill>
          <p:spPr>
            <a:xfrm>
              <a:off x="4127446" y="491611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191878" y="4326851"/>
              <a:ext cx="2290447" cy="858919"/>
            </a:xfrm>
            <a:prstGeom prst="curvedConnector3">
              <a:avLst>
                <a:gd name="adj1" fmla="val 32966"/>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227771" y="4424642"/>
              <a:ext cx="4240456" cy="707886"/>
            </a:xfrm>
            <a:prstGeom prst="rect">
              <a:avLst/>
            </a:prstGeom>
            <a:noFill/>
          </p:spPr>
          <p:txBody>
            <a:bodyPr wrap="none" rtlCol="0">
              <a:spAutoFit/>
            </a:bodyPr>
            <a:lstStyle/>
            <a:p>
              <a:r>
                <a:rPr lang="en-US" sz="2000" dirty="0">
                  <a:latin typeface="Arial" pitchFamily="34" charset="0"/>
                  <a:cs typeface="Arial" pitchFamily="34" charset="0"/>
                </a:rPr>
                <a:t>3. Antenna integration:</a:t>
              </a:r>
            </a:p>
            <a:p>
              <a:r>
                <a:rPr lang="en-US" sz="2000" dirty="0" err="1">
                  <a:latin typeface="Arial" pitchFamily="34" charset="0"/>
                  <a:cs typeface="Arial" pitchFamily="34" charset="0"/>
                </a:rPr>
                <a:t>impendance</a:t>
              </a:r>
              <a:r>
                <a:rPr lang="en-US" sz="2000" dirty="0">
                  <a:latin typeface="Arial" pitchFamily="34" charset="0"/>
                  <a:cs typeface="Arial" pitchFamily="34" charset="0"/>
                </a:rPr>
                <a:t>, directivity, polarization</a:t>
              </a:r>
              <a:endParaRPr lang="LID4096" sz="2000" dirty="0">
                <a:latin typeface="Arial" pitchFamily="34" charset="0"/>
                <a:cs typeface="Arial" pitchFamily="34" charset="0"/>
              </a:endParaRPr>
            </a:p>
          </p:txBody>
        </p:sp>
      </p:grpSp>
      <p:grpSp>
        <p:nvGrpSpPr>
          <p:cNvPr id="2" name="Group 1">
            <a:extLst>
              <a:ext uri="{FF2B5EF4-FFF2-40B4-BE49-F238E27FC236}">
                <a16:creationId xmlns:a16="http://schemas.microsoft.com/office/drawing/2014/main" id="{2BE72DDA-54F8-C619-D84B-5877293346E6}"/>
              </a:ext>
            </a:extLst>
          </p:cNvPr>
          <p:cNvGrpSpPr/>
          <p:nvPr/>
        </p:nvGrpSpPr>
        <p:grpSpPr>
          <a:xfrm>
            <a:off x="276768" y="692770"/>
            <a:ext cx="4707253" cy="3607844"/>
            <a:chOff x="276768" y="692770"/>
            <a:chExt cx="4707253" cy="3607844"/>
          </a:xfrm>
        </p:grpSpPr>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2408288" cy="400110"/>
            </a:xfrm>
            <a:prstGeom prst="rect">
              <a:avLst/>
            </a:prstGeom>
            <a:noFill/>
          </p:spPr>
          <p:txBody>
            <a:bodyPr wrap="none" rtlCol="0">
              <a:spAutoFit/>
            </a:bodyPr>
            <a:lstStyle/>
            <a:p>
              <a:r>
                <a:rPr lang="en-US" sz="2000" dirty="0">
                  <a:latin typeface="Arial" pitchFamily="34" charset="0"/>
                  <a:cs typeface="Arial" pitchFamily="34" charset="0"/>
                </a:rPr>
                <a:t>1. Antenna analysis</a:t>
              </a:r>
              <a:endParaRPr lang="LID4096" sz="2000" dirty="0">
                <a:latin typeface="Arial" pitchFamily="34" charset="0"/>
                <a:cs typeface="Arial" pitchFamily="34" charset="0"/>
              </a:endParaRPr>
            </a:p>
          </p:txBody>
        </p:sp>
        <p:pic>
          <p:nvPicPr>
            <p:cNvPr id="2050" name="Picture 2">
              <a:extLst>
                <a:ext uri="{FF2B5EF4-FFF2-40B4-BE49-F238E27FC236}">
                  <a16:creationId xmlns:a16="http://schemas.microsoft.com/office/drawing/2014/main" id="{6605F6F0-D173-9848-93B7-75CB762545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768" y="1092880"/>
              <a:ext cx="4707253" cy="32077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2565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D5CE71E-BC7C-4B4E-B8F6-90296C0C60A4}"/>
              </a:ext>
            </a:extLst>
          </p:cNvPr>
          <p:cNvPicPr>
            <a:picLocks noChangeAspect="1"/>
          </p:cNvPicPr>
          <p:nvPr/>
        </p:nvPicPr>
        <p:blipFill>
          <a:blip r:embed="rId4"/>
          <a:stretch>
            <a:fillRect/>
          </a:stretch>
        </p:blipFill>
        <p:spPr>
          <a:xfrm>
            <a:off x="6911833" y="2125297"/>
            <a:ext cx="4902027" cy="2934131"/>
          </a:xfrm>
          <a:prstGeom prst="rect">
            <a:avLst/>
          </a:prstGeom>
        </p:spPr>
      </p:pic>
      <p:sp>
        <p:nvSpPr>
          <p:cNvPr id="3" name="Content Placeholder 2"/>
          <p:cNvSpPr>
            <a:spLocks noGrp="1"/>
          </p:cNvSpPr>
          <p:nvPr>
            <p:ph idx="1"/>
          </p:nvPr>
        </p:nvSpPr>
        <p:spPr/>
        <p:txBody>
          <a:bodyPr/>
          <a:lstStyle/>
          <a:p>
            <a:r>
              <a:rPr lang="en-US" sz="2000"/>
              <a:t>Get started with antenna and array catalog and apps</a:t>
            </a:r>
          </a:p>
          <a:p>
            <a:r>
              <a:rPr lang="en-US" sz="2000"/>
              <a:t>Perform full-wave EM simulation (Method of Moments)</a:t>
            </a:r>
          </a:p>
          <a:p>
            <a:r>
              <a:rPr lang="en-US" sz="2000"/>
              <a:t>Improve the performance using surrogate optimization</a:t>
            </a:r>
          </a:p>
          <a:p>
            <a:r>
              <a:rPr lang="en-US" sz="2000"/>
              <a:t>Design and fabricate PCBs with Gerber file generation</a:t>
            </a:r>
          </a:p>
          <a:p>
            <a:r>
              <a:rPr lang="en-US" sz="2000"/>
              <a:t>Analyze the effects of installation on large platforms</a:t>
            </a:r>
          </a:p>
          <a:p>
            <a:r>
              <a:rPr lang="en-US" sz="2000"/>
              <a:t>Include RF propagation effects</a:t>
            </a:r>
          </a:p>
        </p:txBody>
      </p:sp>
      <p:sp>
        <p:nvSpPr>
          <p:cNvPr id="2" name="Title 1"/>
          <p:cNvSpPr>
            <a:spLocks noGrp="1"/>
          </p:cNvSpPr>
          <p:nvPr>
            <p:ph type="title"/>
          </p:nvPr>
        </p:nvSpPr>
        <p:spPr/>
        <p:txBody>
          <a:bodyPr/>
          <a:lstStyle/>
          <a:p>
            <a:r>
              <a:rPr lang="en-US"/>
              <a:t>Design, Analyze, and Visualize Antennas</a:t>
            </a:r>
          </a:p>
        </p:txBody>
      </p:sp>
      <p:pic>
        <p:nvPicPr>
          <p:cNvPr id="14" name="Picture 13">
            <a:extLst>
              <a:ext uri="{FF2B5EF4-FFF2-40B4-BE49-F238E27FC236}">
                <a16:creationId xmlns:a16="http://schemas.microsoft.com/office/drawing/2014/main" id="{7F798B9F-BD0A-49EC-BDAD-7B890CBE23F8}"/>
              </a:ext>
            </a:extLst>
          </p:cNvPr>
          <p:cNvPicPr>
            <a:picLocks noChangeAspect="1"/>
          </p:cNvPicPr>
          <p:nvPr/>
        </p:nvPicPr>
        <p:blipFill>
          <a:blip r:embed="rId5"/>
          <a:stretch>
            <a:fillRect/>
          </a:stretch>
        </p:blipFill>
        <p:spPr>
          <a:xfrm>
            <a:off x="5012462" y="3880028"/>
            <a:ext cx="2386612" cy="2117288"/>
          </a:xfrm>
          <a:prstGeom prst="rect">
            <a:avLst/>
          </a:prstGeom>
        </p:spPr>
      </p:pic>
      <p:pic>
        <p:nvPicPr>
          <p:cNvPr id="16" name="Picture 15">
            <a:extLst>
              <a:ext uri="{FF2B5EF4-FFF2-40B4-BE49-F238E27FC236}">
                <a16:creationId xmlns:a16="http://schemas.microsoft.com/office/drawing/2014/main" id="{A963F86D-98FD-4B5C-B11C-F1BBF4DE3E94}"/>
              </a:ext>
            </a:extLst>
          </p:cNvPr>
          <p:cNvPicPr>
            <a:picLocks noChangeAspect="1"/>
          </p:cNvPicPr>
          <p:nvPr/>
        </p:nvPicPr>
        <p:blipFill rotWithShape="1">
          <a:blip r:embed="rId6"/>
          <a:srcRect t="4" b="43997"/>
          <a:stretch/>
        </p:blipFill>
        <p:spPr>
          <a:xfrm>
            <a:off x="739150" y="3629486"/>
            <a:ext cx="1719005" cy="2833586"/>
          </a:xfrm>
          <a:prstGeom prst="rect">
            <a:avLst/>
          </a:prstGeom>
        </p:spPr>
      </p:pic>
      <p:pic>
        <p:nvPicPr>
          <p:cNvPr id="17" name="Picture 16">
            <a:extLst>
              <a:ext uri="{FF2B5EF4-FFF2-40B4-BE49-F238E27FC236}">
                <a16:creationId xmlns:a16="http://schemas.microsoft.com/office/drawing/2014/main" id="{38597298-97FA-4D28-A283-62BFABFFECD9}"/>
              </a:ext>
            </a:extLst>
          </p:cNvPr>
          <p:cNvPicPr>
            <a:picLocks noChangeAspect="1"/>
          </p:cNvPicPr>
          <p:nvPr/>
        </p:nvPicPr>
        <p:blipFill rotWithShape="1">
          <a:blip r:embed="rId7"/>
          <a:srcRect t="49450" b="-115"/>
          <a:stretch/>
        </p:blipFill>
        <p:spPr>
          <a:xfrm>
            <a:off x="2359745" y="3881603"/>
            <a:ext cx="1906131" cy="2840204"/>
          </a:xfrm>
          <a:prstGeom prst="rect">
            <a:avLst/>
          </a:prstGeom>
        </p:spPr>
      </p:pic>
      <p:pic>
        <p:nvPicPr>
          <p:cNvPr id="13" name="Picture 12">
            <a:extLst>
              <a:ext uri="{FF2B5EF4-FFF2-40B4-BE49-F238E27FC236}">
                <a16:creationId xmlns:a16="http://schemas.microsoft.com/office/drawing/2014/main" id="{66316C00-B911-4C65-9469-796F094E7070}"/>
              </a:ext>
            </a:extLst>
          </p:cNvPr>
          <p:cNvPicPr>
            <a:picLocks noChangeAspect="1"/>
          </p:cNvPicPr>
          <p:nvPr/>
        </p:nvPicPr>
        <p:blipFill>
          <a:blip r:embed="rId8"/>
          <a:stretch>
            <a:fillRect/>
          </a:stretch>
        </p:blipFill>
        <p:spPr>
          <a:xfrm>
            <a:off x="7113810" y="4966150"/>
            <a:ext cx="1906131" cy="1707915"/>
          </a:xfrm>
          <a:prstGeom prst="rect">
            <a:avLst/>
          </a:prstGeom>
        </p:spPr>
      </p:pic>
      <p:sp>
        <p:nvSpPr>
          <p:cNvPr id="22" name="RS_Classification_Special">
            <a:extLst>
              <a:ext uri="{FF2B5EF4-FFF2-40B4-BE49-F238E27FC236}">
                <a16:creationId xmlns:a16="http://schemas.microsoft.com/office/drawing/2014/main" id="{A710D200-F148-4EEE-90B1-A1844F47FACB}"/>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de-DE" sz="900" b="1" kern="900" spc="100">
              <a:solidFill>
                <a:srgbClr val="000000"/>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840517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095322" y="1406848"/>
            <a:ext cx="1143001" cy="990601"/>
          </a:xfrm>
          <a:prstGeom prst="rect">
            <a:avLst/>
          </a:prstGeom>
        </p:spPr>
      </p:pic>
      <p:sp>
        <p:nvSpPr>
          <p:cNvPr id="2" name="Title 1"/>
          <p:cNvSpPr>
            <a:spLocks noGrp="1"/>
          </p:cNvSpPr>
          <p:nvPr>
            <p:ph type="title"/>
          </p:nvPr>
        </p:nvSpPr>
        <p:spPr/>
        <p:txBody>
          <a:bodyPr/>
          <a:lstStyle/>
          <a:p>
            <a:pPr>
              <a:lnSpc>
                <a:spcPct val="100000"/>
              </a:lnSpc>
            </a:pPr>
            <a:r>
              <a:rPr lang="en-US" dirty="0"/>
              <a:t>Antenna Design – Where To Start?</a:t>
            </a:r>
            <a:endParaRPr lang="en-GB" dirty="0"/>
          </a:p>
        </p:txBody>
      </p:sp>
      <p:sp>
        <p:nvSpPr>
          <p:cNvPr id="3" name="Content Placeholder 2"/>
          <p:cNvSpPr>
            <a:spLocks noGrp="1"/>
          </p:cNvSpPr>
          <p:nvPr>
            <p:ph idx="1"/>
          </p:nvPr>
        </p:nvSpPr>
        <p:spPr/>
        <p:txBody>
          <a:bodyPr>
            <a:normAutofit/>
          </a:bodyPr>
          <a:lstStyle/>
          <a:p>
            <a:pPr marL="0" indent="0">
              <a:buNone/>
            </a:pPr>
            <a:r>
              <a:rPr lang="en-US" sz="2000" dirty="0">
                <a:solidFill>
                  <a:schemeClr val="tx2"/>
                </a:solidFill>
              </a:rPr>
              <a:t>Antenna Designer / Array Designer / PCB Antenna Designer Apps</a:t>
            </a:r>
          </a:p>
          <a:p>
            <a:r>
              <a:rPr lang="en-GB" sz="2000" dirty="0"/>
              <a:t>Select an antenna/array based on the desired specifications</a:t>
            </a:r>
          </a:p>
          <a:p>
            <a:r>
              <a:rPr lang="en-GB" sz="2000" dirty="0"/>
              <a:t>Design </a:t>
            </a:r>
            <a:r>
              <a:rPr lang="en-GB" sz="2000" dirty="0">
                <a:latin typeface="+mj-lt"/>
                <a:ea typeface="+mj-ea"/>
                <a:cs typeface="+mj-cs"/>
              </a:rPr>
              <a:t>the</a:t>
            </a:r>
            <a:r>
              <a:rPr lang="en-GB" sz="2000" dirty="0"/>
              <a:t> antenna at the operating frequency</a:t>
            </a:r>
          </a:p>
          <a:p>
            <a:r>
              <a:rPr lang="en-GB" sz="2000" dirty="0"/>
              <a:t>Visualize results and iterate on antenna geometrical properties</a:t>
            </a:r>
          </a:p>
          <a:p>
            <a:r>
              <a:rPr lang="en-GB" sz="2000" dirty="0"/>
              <a:t>Generate MATLAB scripts for automation</a:t>
            </a:r>
          </a:p>
        </p:txBody>
      </p:sp>
      <p:pic>
        <p:nvPicPr>
          <p:cNvPr id="7" name="Picture 6"/>
          <p:cNvPicPr>
            <a:picLocks noChangeAspect="1"/>
          </p:cNvPicPr>
          <p:nvPr/>
        </p:nvPicPr>
        <p:blipFill>
          <a:blip r:embed="rId4"/>
          <a:stretch>
            <a:fillRect/>
          </a:stretch>
        </p:blipFill>
        <p:spPr>
          <a:xfrm>
            <a:off x="2209800" y="3957691"/>
            <a:ext cx="5107565" cy="2669709"/>
          </a:xfrm>
          <a:prstGeom prst="rect">
            <a:avLst/>
          </a:prstGeom>
        </p:spPr>
      </p:pic>
      <p:pic>
        <p:nvPicPr>
          <p:cNvPr id="9" name="Picture 8">
            <a:extLst>
              <a:ext uri="{FF2B5EF4-FFF2-40B4-BE49-F238E27FC236}">
                <a16:creationId xmlns:a16="http://schemas.microsoft.com/office/drawing/2014/main" id="{55AFACB4-AB2A-42E4-8A43-2F5F64E4C78F}"/>
              </a:ext>
            </a:extLst>
          </p:cNvPr>
          <p:cNvPicPr>
            <a:picLocks noChangeAspect="1"/>
          </p:cNvPicPr>
          <p:nvPr/>
        </p:nvPicPr>
        <p:blipFill rotWithShape="1">
          <a:blip r:embed="rId5"/>
          <a:srcRect l="46752" t="6449" b="4795"/>
          <a:stretch/>
        </p:blipFill>
        <p:spPr>
          <a:xfrm>
            <a:off x="9946519" y="877023"/>
            <a:ext cx="1432683" cy="988160"/>
          </a:xfrm>
          <a:prstGeom prst="rect">
            <a:avLst/>
          </a:prstGeom>
        </p:spPr>
      </p:pic>
      <p:pic>
        <p:nvPicPr>
          <p:cNvPr id="10" name="Picture 9">
            <a:extLst>
              <a:ext uri="{FF2B5EF4-FFF2-40B4-BE49-F238E27FC236}">
                <a16:creationId xmlns:a16="http://schemas.microsoft.com/office/drawing/2014/main" id="{DF9EBCC9-CABE-4CF6-A666-50978750BC7D}"/>
              </a:ext>
            </a:extLst>
          </p:cNvPr>
          <p:cNvPicPr>
            <a:picLocks noChangeAspect="1"/>
          </p:cNvPicPr>
          <p:nvPr/>
        </p:nvPicPr>
        <p:blipFill>
          <a:blip r:embed="rId6"/>
          <a:stretch>
            <a:fillRect/>
          </a:stretch>
        </p:blipFill>
        <p:spPr>
          <a:xfrm>
            <a:off x="10371296" y="1970260"/>
            <a:ext cx="1209390" cy="988160"/>
          </a:xfrm>
          <a:prstGeom prst="rect">
            <a:avLst/>
          </a:prstGeom>
        </p:spPr>
      </p:pic>
      <p:pic>
        <p:nvPicPr>
          <p:cNvPr id="11" name="Picture 10">
            <a:extLst>
              <a:ext uri="{FF2B5EF4-FFF2-40B4-BE49-F238E27FC236}">
                <a16:creationId xmlns:a16="http://schemas.microsoft.com/office/drawing/2014/main" id="{F8A97A2E-D5CE-4D4C-8444-5C127191E19E}"/>
              </a:ext>
            </a:extLst>
          </p:cNvPr>
          <p:cNvPicPr>
            <a:picLocks noChangeAspect="1"/>
          </p:cNvPicPr>
          <p:nvPr/>
        </p:nvPicPr>
        <p:blipFill>
          <a:blip r:embed="rId7"/>
          <a:stretch>
            <a:fillRect/>
          </a:stretch>
        </p:blipFill>
        <p:spPr>
          <a:xfrm>
            <a:off x="6846365" y="3306836"/>
            <a:ext cx="4803975" cy="2793179"/>
          </a:xfrm>
          <a:prstGeom prst="rect">
            <a:avLst/>
          </a:prstGeom>
        </p:spPr>
      </p:pic>
    </p:spTree>
    <p:extLst>
      <p:ext uri="{BB962C8B-B14F-4D97-AF65-F5344CB8AC3E}">
        <p14:creationId xmlns:p14="http://schemas.microsoft.com/office/powerpoint/2010/main" val="2934837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GB" dirty="0"/>
              <a:t>Designing your First Antenna</a:t>
            </a:r>
            <a:endParaRPr lang="en-US" sz="1200" b="0" i="1" dirty="0"/>
          </a:p>
        </p:txBody>
      </p:sp>
      <p:sp>
        <p:nvSpPr>
          <p:cNvPr id="3" name="Content Placeholder 2"/>
          <p:cNvSpPr>
            <a:spLocks noGrp="1"/>
          </p:cNvSpPr>
          <p:nvPr>
            <p:ph sz="half" idx="1"/>
          </p:nvPr>
        </p:nvSpPr>
        <p:spPr>
          <a:xfrm>
            <a:off x="58914" y="1337178"/>
            <a:ext cx="5638799" cy="1553375"/>
          </a:xfrm>
        </p:spPr>
        <p:txBody>
          <a:bodyPr/>
          <a:lstStyle/>
          <a:p>
            <a:pPr marL="0" indent="0">
              <a:buNone/>
            </a:pPr>
            <a:r>
              <a:rPr lang="en-US" sz="2000" dirty="0">
                <a:latin typeface="Courier New" panose="02070309020205020404" pitchFamily="49" charset="0"/>
                <a:cs typeface="Courier New" panose="02070309020205020404" pitchFamily="49" charset="0"/>
              </a:rPr>
              <a:t>p = </a:t>
            </a:r>
            <a:r>
              <a:rPr lang="en-US" sz="2000" b="1" dirty="0">
                <a:latin typeface="Courier New" panose="02070309020205020404" pitchFamily="49" charset="0"/>
                <a:cs typeface="Courier New" panose="02070309020205020404" pitchFamily="49" charset="0"/>
              </a:rPr>
              <a:t>design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patchMicrostrip</a:t>
            </a:r>
            <a:r>
              <a:rPr lang="en-US" sz="2000" dirty="0">
                <a:latin typeface="Courier New" panose="02070309020205020404" pitchFamily="49" charset="0"/>
                <a:cs typeface="Courier New" panose="02070309020205020404" pitchFamily="49" charset="0"/>
              </a:rPr>
              <a:t>, 70e9);</a:t>
            </a:r>
          </a:p>
          <a:p>
            <a:pPr marL="0" indent="0">
              <a:buNone/>
            </a:pPr>
            <a:r>
              <a:rPr lang="en-US" sz="2000" dirty="0">
                <a:latin typeface="Courier New" panose="02070309020205020404" pitchFamily="49" charset="0"/>
                <a:cs typeface="Courier New" panose="02070309020205020404" pitchFamily="49" charset="0"/>
              </a:rPr>
              <a:t>impedance(p, (69.5e9:50e6:70.5e9));</a:t>
            </a:r>
          </a:p>
          <a:p>
            <a:pPr marL="0" indent="0">
              <a:buNone/>
            </a:pPr>
            <a:r>
              <a:rPr lang="en-US" sz="2000" dirty="0">
                <a:latin typeface="Courier New" panose="02070309020205020404" pitchFamily="49" charset="0"/>
                <a:cs typeface="Courier New" panose="02070309020205020404" pitchFamily="49" charset="0"/>
              </a:rPr>
              <a:t>current(p, 70e9);</a:t>
            </a:r>
          </a:p>
          <a:p>
            <a:pPr marL="0" indent="0">
              <a:buNone/>
            </a:pPr>
            <a:r>
              <a:rPr lang="en-US" sz="2000" dirty="0">
                <a:latin typeface="Courier New" panose="02070309020205020404" pitchFamily="49" charset="0"/>
                <a:cs typeface="Courier New" panose="02070309020205020404" pitchFamily="49" charset="0"/>
              </a:rPr>
              <a:t>pattern(p, 70e9,0 (-180:5:180));</a:t>
            </a:r>
          </a:p>
          <a:p>
            <a:pPr marL="0" indent="0">
              <a:buNone/>
            </a:pPr>
            <a:endParaRPr lang="en-US"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half" idx="2"/>
          </p:nvPr>
        </p:nvSpPr>
        <p:spPr>
          <a:xfrm>
            <a:off x="5746730" y="3294026"/>
            <a:ext cx="5770728" cy="1955078"/>
          </a:xfrm>
        </p:spPr>
        <p:txBody>
          <a:bodyPr/>
          <a:lstStyle/>
          <a:p>
            <a:pPr marL="0" indent="0">
              <a:buNone/>
            </a:pPr>
            <a:r>
              <a:rPr lang="en-US" sz="2000" dirty="0">
                <a:latin typeface="Courier New" panose="02070309020205020404" pitchFamily="49" charset="0"/>
                <a:cs typeface="Courier New" panose="02070309020205020404" pitchFamily="49" charset="0"/>
              </a:rPr>
              <a:t>g = </a:t>
            </a:r>
            <a:r>
              <a:rPr lang="en-US" sz="2000" dirty="0" err="1">
                <a:latin typeface="Courier New" panose="02070309020205020404" pitchFamily="49" charset="0"/>
                <a:cs typeface="Courier New" panose="02070309020205020404" pitchFamily="49" charset="0"/>
              </a:rPr>
              <a:t>fractalGasket</a:t>
            </a: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g.NumIterations</a:t>
            </a:r>
            <a:r>
              <a:rPr lang="en-US" sz="2000" dirty="0">
                <a:latin typeface="Courier New" panose="02070309020205020404" pitchFamily="49" charset="0"/>
                <a:cs typeface="Courier New" panose="02070309020205020404" pitchFamily="49" charset="0"/>
              </a:rPr>
              <a:t> = 4</a:t>
            </a:r>
          </a:p>
          <a:p>
            <a:pPr marL="0" indent="0">
              <a:buNone/>
            </a:pPr>
            <a:r>
              <a:rPr lang="pt-BR" sz="2000" dirty="0">
                <a:latin typeface="Courier New" panose="02070309020205020404" pitchFamily="49" charset="0"/>
                <a:cs typeface="Courier New" panose="02070309020205020404" pitchFamily="49" charset="0"/>
              </a:rPr>
              <a:t>s = sparameters(g, ...</a:t>
            </a:r>
          </a:p>
          <a:p>
            <a:pPr marL="0" indent="0">
              <a:buNone/>
            </a:pPr>
            <a:r>
              <a:rPr lang="pt-BR" sz="2000" dirty="0">
                <a:latin typeface="Courier New" panose="02070309020205020404" pitchFamily="49" charset="0"/>
                <a:cs typeface="Courier New" panose="02070309020205020404" pitchFamily="49" charset="0"/>
              </a:rPr>
              <a:t>	linspace(800e6, 1.2e9, 20))</a:t>
            </a:r>
          </a:p>
          <a:p>
            <a:pPr marL="0" indent="0">
              <a:buNone/>
            </a:pPr>
            <a:r>
              <a:rPr lang="pt-BR" sz="2000" dirty="0">
                <a:latin typeface="Courier New" panose="02070309020205020404" pitchFamily="49" charset="0"/>
                <a:cs typeface="Courier New" panose="02070309020205020404" pitchFamily="49" charset="0"/>
              </a:rPr>
              <a:t>rfplot(s)</a:t>
            </a:r>
            <a:endParaRPr lang="en-US" dirty="0">
              <a:latin typeface="Courier New" panose="02070309020205020404" pitchFamily="49" charset="0"/>
              <a:cs typeface="Courier New" panose="02070309020205020404" pitchFamily="49" charset="0"/>
            </a:endParaRPr>
          </a:p>
          <a:p>
            <a:endParaRPr lang="en-GB" dirty="0"/>
          </a:p>
        </p:txBody>
      </p:sp>
      <p:pic>
        <p:nvPicPr>
          <p:cNvPr id="9" name="Picture 8">
            <a:extLst>
              <a:ext uri="{FF2B5EF4-FFF2-40B4-BE49-F238E27FC236}">
                <a16:creationId xmlns:a16="http://schemas.microsoft.com/office/drawing/2014/main" id="{B7FE17B4-47E7-47DE-9DB8-7366598F50F1}"/>
              </a:ext>
            </a:extLst>
          </p:cNvPr>
          <p:cNvPicPr>
            <a:picLocks noChangeAspect="1"/>
          </p:cNvPicPr>
          <p:nvPr/>
        </p:nvPicPr>
        <p:blipFill>
          <a:blip r:embed="rId4"/>
          <a:stretch>
            <a:fillRect/>
          </a:stretch>
        </p:blipFill>
        <p:spPr>
          <a:xfrm>
            <a:off x="7284762" y="4834564"/>
            <a:ext cx="2031196" cy="1828800"/>
          </a:xfrm>
          <a:prstGeom prst="rect">
            <a:avLst/>
          </a:prstGeom>
        </p:spPr>
      </p:pic>
      <p:pic>
        <p:nvPicPr>
          <p:cNvPr id="10" name="Picture 9">
            <a:extLst>
              <a:ext uri="{FF2B5EF4-FFF2-40B4-BE49-F238E27FC236}">
                <a16:creationId xmlns:a16="http://schemas.microsoft.com/office/drawing/2014/main" id="{26540243-7066-409B-897A-E4E4E9796B0D}"/>
              </a:ext>
            </a:extLst>
          </p:cNvPr>
          <p:cNvPicPr>
            <a:picLocks noChangeAspect="1"/>
          </p:cNvPicPr>
          <p:nvPr/>
        </p:nvPicPr>
        <p:blipFill>
          <a:blip r:embed="rId5"/>
          <a:stretch>
            <a:fillRect/>
          </a:stretch>
        </p:blipFill>
        <p:spPr>
          <a:xfrm>
            <a:off x="9419342" y="4834564"/>
            <a:ext cx="2339091" cy="1828800"/>
          </a:xfrm>
          <a:prstGeom prst="rect">
            <a:avLst/>
          </a:prstGeom>
        </p:spPr>
      </p:pic>
      <p:sp>
        <p:nvSpPr>
          <p:cNvPr id="26" name="Content Placeholder 3">
            <a:extLst>
              <a:ext uri="{FF2B5EF4-FFF2-40B4-BE49-F238E27FC236}">
                <a16:creationId xmlns:a16="http://schemas.microsoft.com/office/drawing/2014/main" id="{D8F89E73-37EF-4BA1-9046-74BDD962C215}"/>
              </a:ext>
            </a:extLst>
          </p:cNvPr>
          <p:cNvSpPr txBox="1">
            <a:spLocks/>
          </p:cNvSpPr>
          <p:nvPr/>
        </p:nvSpPr>
        <p:spPr>
          <a:xfrm>
            <a:off x="5824838" y="742667"/>
            <a:ext cx="5770728" cy="1955078"/>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805"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805"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 = </a:t>
            </a:r>
            <a:r>
              <a:rPr kumimoji="0" lang="en-US" sz="2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design</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(linearArray,70e9, ...	</a:t>
            </a:r>
            <a:r>
              <a:rPr kumimoji="0" lang="en-US" sz="20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patchMicrostripCircular</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pattern(l, 70e9) </a:t>
            </a:r>
          </a:p>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endParaRPr kumimoji="0" lang="en-GB" sz="2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pic>
        <p:nvPicPr>
          <p:cNvPr id="32" name="Picture 31">
            <a:extLst>
              <a:ext uri="{FF2B5EF4-FFF2-40B4-BE49-F238E27FC236}">
                <a16:creationId xmlns:a16="http://schemas.microsoft.com/office/drawing/2014/main" id="{B12788EE-5563-4795-B0DC-B1406516D8CE}"/>
              </a:ext>
            </a:extLst>
          </p:cNvPr>
          <p:cNvPicPr>
            <a:picLocks noChangeAspect="1"/>
          </p:cNvPicPr>
          <p:nvPr/>
        </p:nvPicPr>
        <p:blipFill>
          <a:blip r:embed="rId6"/>
          <a:stretch>
            <a:fillRect/>
          </a:stretch>
        </p:blipFill>
        <p:spPr>
          <a:xfrm>
            <a:off x="9506810" y="1438535"/>
            <a:ext cx="2031196" cy="1828800"/>
          </a:xfrm>
          <a:prstGeom prst="rect">
            <a:avLst/>
          </a:prstGeom>
        </p:spPr>
      </p:pic>
      <p:pic>
        <p:nvPicPr>
          <p:cNvPr id="30" name="Picture 29">
            <a:extLst>
              <a:ext uri="{FF2B5EF4-FFF2-40B4-BE49-F238E27FC236}">
                <a16:creationId xmlns:a16="http://schemas.microsoft.com/office/drawing/2014/main" id="{B82560DA-FBBC-423F-92EF-FF075E9E810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368166" y="1447800"/>
            <a:ext cx="2726959" cy="1524899"/>
          </a:xfrm>
          <a:prstGeom prst="rect">
            <a:avLst/>
          </a:prstGeom>
        </p:spPr>
      </p:pic>
      <p:grpSp>
        <p:nvGrpSpPr>
          <p:cNvPr id="33" name="Group 32">
            <a:extLst>
              <a:ext uri="{FF2B5EF4-FFF2-40B4-BE49-F238E27FC236}">
                <a16:creationId xmlns:a16="http://schemas.microsoft.com/office/drawing/2014/main" id="{AAD33090-3362-4730-B7D5-3FBD163871C6}"/>
              </a:ext>
            </a:extLst>
          </p:cNvPr>
          <p:cNvGrpSpPr/>
          <p:nvPr/>
        </p:nvGrpSpPr>
        <p:grpSpPr>
          <a:xfrm>
            <a:off x="-522946" y="2632360"/>
            <a:ext cx="5862802" cy="4012880"/>
            <a:chOff x="-522946" y="2632360"/>
            <a:chExt cx="5862802" cy="4012880"/>
          </a:xfrm>
        </p:grpSpPr>
        <p:pic>
          <p:nvPicPr>
            <p:cNvPr id="18" name="Picture 17">
              <a:extLst>
                <a:ext uri="{FF2B5EF4-FFF2-40B4-BE49-F238E27FC236}">
                  <a16:creationId xmlns:a16="http://schemas.microsoft.com/office/drawing/2014/main" id="{76832319-C250-4347-95A6-9E4A61261236}"/>
                </a:ext>
              </a:extLst>
            </p:cNvPr>
            <p:cNvPicPr>
              <a:picLocks noChangeAspect="1"/>
            </p:cNvPicPr>
            <p:nvPr/>
          </p:nvPicPr>
          <p:blipFill>
            <a:blip r:embed="rId9"/>
            <a:stretch>
              <a:fillRect/>
            </a:stretch>
          </p:blipFill>
          <p:spPr>
            <a:xfrm>
              <a:off x="145427" y="4816440"/>
              <a:ext cx="2031197" cy="1828800"/>
            </a:xfrm>
            <a:prstGeom prst="rect">
              <a:avLst/>
            </a:prstGeom>
          </p:spPr>
        </p:pic>
        <p:pic>
          <p:nvPicPr>
            <p:cNvPr id="24" name="Picture 23">
              <a:extLst>
                <a:ext uri="{FF2B5EF4-FFF2-40B4-BE49-F238E27FC236}">
                  <a16:creationId xmlns:a16="http://schemas.microsoft.com/office/drawing/2014/main" id="{99B331ED-0D18-4DDF-A89C-07F862C44173}"/>
                </a:ext>
              </a:extLst>
            </p:cNvPr>
            <p:cNvPicPr>
              <a:picLocks noChangeAspect="1"/>
            </p:cNvPicPr>
            <p:nvPr/>
          </p:nvPicPr>
          <p:blipFill>
            <a:blip r:embed="rId10"/>
            <a:stretch>
              <a:fillRect/>
            </a:stretch>
          </p:blipFill>
          <p:spPr>
            <a:xfrm>
              <a:off x="2012528" y="4050307"/>
              <a:ext cx="2031197" cy="1828800"/>
            </a:xfrm>
            <a:prstGeom prst="rect">
              <a:avLst/>
            </a:prstGeom>
          </p:spPr>
        </p:pic>
        <p:pic>
          <p:nvPicPr>
            <p:cNvPr id="20" name="Picture 19">
              <a:extLst>
                <a:ext uri="{FF2B5EF4-FFF2-40B4-BE49-F238E27FC236}">
                  <a16:creationId xmlns:a16="http://schemas.microsoft.com/office/drawing/2014/main" id="{DBF3C1CA-CF37-4BD1-AF42-0E8B47FAD0C6}"/>
                </a:ext>
              </a:extLst>
            </p:cNvPr>
            <p:cNvPicPr>
              <a:picLocks noChangeAspect="1"/>
            </p:cNvPicPr>
            <p:nvPr/>
          </p:nvPicPr>
          <p:blipFill>
            <a:blip r:embed="rId11"/>
            <a:stretch>
              <a:fillRect/>
            </a:stretch>
          </p:blipFill>
          <p:spPr>
            <a:xfrm>
              <a:off x="3308660" y="2979934"/>
              <a:ext cx="2031196" cy="1828800"/>
            </a:xfrm>
            <a:prstGeom prst="rect">
              <a:avLst/>
            </a:prstGeom>
          </p:spPr>
        </p:pic>
        <p:pic>
          <p:nvPicPr>
            <p:cNvPr id="16" name="Picture 15">
              <a:extLst>
                <a:ext uri="{FF2B5EF4-FFF2-40B4-BE49-F238E27FC236}">
                  <a16:creationId xmlns:a16="http://schemas.microsoft.com/office/drawing/2014/main" id="{7EED4984-EE03-4052-8E11-B9446392F666}"/>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9314" b="91035" l="10000" r="90000"/>
                      </a14:imgEffect>
                    </a14:imgLayer>
                  </a14:imgProps>
                </a:ext>
              </a:extLst>
            </a:blip>
            <a:srcRect t="10349"/>
            <a:stretch/>
          </p:blipFill>
          <p:spPr>
            <a:xfrm>
              <a:off x="-522946" y="2632360"/>
              <a:ext cx="3973529" cy="2332347"/>
            </a:xfrm>
            <a:prstGeom prst="rect">
              <a:avLst/>
            </a:prstGeom>
          </p:spPr>
        </p:pic>
      </p:grpSp>
    </p:spTree>
    <p:custDataLst>
      <p:tags r:id="rId1"/>
    </p:custDataLst>
    <p:extLst>
      <p:ext uri="{BB962C8B-B14F-4D97-AF65-F5344CB8AC3E}">
        <p14:creationId xmlns:p14="http://schemas.microsoft.com/office/powerpoint/2010/main" val="160762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D8391B-CD12-CC44-5217-B7CF6D73E365}"/>
              </a:ext>
            </a:extLst>
          </p:cNvPr>
          <p:cNvSpPr>
            <a:spLocks noGrp="1"/>
          </p:cNvSpPr>
          <p:nvPr>
            <p:ph type="title"/>
          </p:nvPr>
        </p:nvSpPr>
        <p:spPr/>
        <p:txBody>
          <a:bodyPr/>
          <a:lstStyle/>
          <a:p>
            <a:r>
              <a:rPr lang="en-US" dirty="0"/>
              <a:t>Exercise 3</a:t>
            </a:r>
            <a:endParaRPr lang="LID4096" dirty="0"/>
          </a:p>
        </p:txBody>
      </p:sp>
    </p:spTree>
    <p:extLst>
      <p:ext uri="{BB962C8B-B14F-4D97-AF65-F5344CB8AC3E}">
        <p14:creationId xmlns:p14="http://schemas.microsoft.com/office/powerpoint/2010/main" val="3798991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DB8E71-99ED-400F-AB05-D45E96F570C8}"/>
              </a:ext>
            </a:extLst>
          </p:cNvPr>
          <p:cNvPicPr>
            <a:picLocks noChangeAspect="1"/>
          </p:cNvPicPr>
          <p:nvPr/>
        </p:nvPicPr>
        <p:blipFill>
          <a:blip r:embed="rId3"/>
          <a:stretch>
            <a:fillRect/>
          </a:stretch>
        </p:blipFill>
        <p:spPr>
          <a:xfrm>
            <a:off x="8654392" y="4900482"/>
            <a:ext cx="3352209" cy="1652717"/>
          </a:xfrm>
          <a:prstGeom prst="rect">
            <a:avLst/>
          </a:prstGeom>
        </p:spPr>
      </p:pic>
      <p:sp>
        <p:nvSpPr>
          <p:cNvPr id="28" name="Title 1">
            <a:extLst>
              <a:ext uri="{FF2B5EF4-FFF2-40B4-BE49-F238E27FC236}">
                <a16:creationId xmlns:a16="http://schemas.microsoft.com/office/drawing/2014/main" id="{6F04B1E0-5642-4588-B5AF-A1C9E5715EE1}"/>
              </a:ext>
            </a:extLst>
          </p:cNvPr>
          <p:cNvSpPr>
            <a:spLocks noGrp="1"/>
          </p:cNvSpPr>
          <p:nvPr>
            <p:ph type="title"/>
          </p:nvPr>
        </p:nvSpPr>
        <p:spPr/>
        <p:txBody>
          <a:bodyPr>
            <a:noAutofit/>
          </a:bodyPr>
          <a:lstStyle/>
          <a:p>
            <a:pPr>
              <a:lnSpc>
                <a:spcPct val="100000"/>
              </a:lnSpc>
            </a:pPr>
            <a:r>
              <a:rPr lang="en-GB" dirty="0"/>
              <a:t>Antennas Recently Added to the </a:t>
            </a:r>
            <a:r>
              <a:rPr lang="en-GB" dirty="0" err="1"/>
              <a:t>Catalog</a:t>
            </a:r>
            <a:r>
              <a:rPr lang="en-GB" dirty="0"/>
              <a:t> </a:t>
            </a:r>
            <a:endParaRPr lang="en-US" dirty="0"/>
          </a:p>
        </p:txBody>
      </p:sp>
      <p:pic>
        <p:nvPicPr>
          <p:cNvPr id="24" name="Picture 23">
            <a:extLst>
              <a:ext uri="{FF2B5EF4-FFF2-40B4-BE49-F238E27FC236}">
                <a16:creationId xmlns:a16="http://schemas.microsoft.com/office/drawing/2014/main" id="{2B9F727A-1317-46B5-AC3A-9FE80D03C0CA}"/>
              </a:ext>
            </a:extLst>
          </p:cNvPr>
          <p:cNvPicPr>
            <a:picLocks noChangeAspect="1"/>
          </p:cNvPicPr>
          <p:nvPr/>
        </p:nvPicPr>
        <p:blipFill rotWithShape="1">
          <a:blip r:embed="rId4"/>
          <a:srcRect t="8631"/>
          <a:stretch/>
        </p:blipFill>
        <p:spPr>
          <a:xfrm>
            <a:off x="990940" y="1450385"/>
            <a:ext cx="2162381" cy="1140415"/>
          </a:xfrm>
          <a:prstGeom prst="rect">
            <a:avLst/>
          </a:prstGeom>
        </p:spPr>
      </p:pic>
      <p:pic>
        <p:nvPicPr>
          <p:cNvPr id="25" name="Picture 24">
            <a:extLst>
              <a:ext uri="{FF2B5EF4-FFF2-40B4-BE49-F238E27FC236}">
                <a16:creationId xmlns:a16="http://schemas.microsoft.com/office/drawing/2014/main" id="{3D41B6D0-B993-45D8-ADB4-150858371D8C}"/>
              </a:ext>
            </a:extLst>
          </p:cNvPr>
          <p:cNvPicPr>
            <a:picLocks noChangeAspect="1"/>
          </p:cNvPicPr>
          <p:nvPr/>
        </p:nvPicPr>
        <p:blipFill>
          <a:blip r:embed="rId5"/>
          <a:stretch>
            <a:fillRect/>
          </a:stretch>
        </p:blipFill>
        <p:spPr>
          <a:xfrm>
            <a:off x="661435" y="2728913"/>
            <a:ext cx="2287011" cy="1538287"/>
          </a:xfrm>
          <a:prstGeom prst="rect">
            <a:avLst/>
          </a:prstGeom>
        </p:spPr>
      </p:pic>
      <p:pic>
        <p:nvPicPr>
          <p:cNvPr id="30" name="Picture 29">
            <a:extLst>
              <a:ext uri="{FF2B5EF4-FFF2-40B4-BE49-F238E27FC236}">
                <a16:creationId xmlns:a16="http://schemas.microsoft.com/office/drawing/2014/main" id="{B8FD80CF-2F3E-4461-BEFE-6E4F24A224EB}"/>
              </a:ext>
            </a:extLst>
          </p:cNvPr>
          <p:cNvPicPr>
            <a:picLocks noChangeAspect="1"/>
          </p:cNvPicPr>
          <p:nvPr/>
        </p:nvPicPr>
        <p:blipFill>
          <a:blip r:embed="rId6"/>
          <a:stretch>
            <a:fillRect/>
          </a:stretch>
        </p:blipFill>
        <p:spPr>
          <a:xfrm>
            <a:off x="8991600" y="2438400"/>
            <a:ext cx="3059588" cy="2062162"/>
          </a:xfrm>
          <a:prstGeom prst="rect">
            <a:avLst/>
          </a:prstGeom>
        </p:spPr>
      </p:pic>
      <p:pic>
        <p:nvPicPr>
          <p:cNvPr id="31" name="Picture 30">
            <a:extLst>
              <a:ext uri="{FF2B5EF4-FFF2-40B4-BE49-F238E27FC236}">
                <a16:creationId xmlns:a16="http://schemas.microsoft.com/office/drawing/2014/main" id="{AAA23A71-5D2F-45BE-A401-B82CF53A2C3B}"/>
              </a:ext>
            </a:extLst>
          </p:cNvPr>
          <p:cNvPicPr>
            <a:picLocks noChangeAspect="1"/>
          </p:cNvPicPr>
          <p:nvPr/>
        </p:nvPicPr>
        <p:blipFill>
          <a:blip r:embed="rId7"/>
          <a:stretch>
            <a:fillRect/>
          </a:stretch>
        </p:blipFill>
        <p:spPr>
          <a:xfrm>
            <a:off x="685800" y="4572000"/>
            <a:ext cx="2295525" cy="1943100"/>
          </a:xfrm>
          <a:prstGeom prst="rect">
            <a:avLst/>
          </a:prstGeom>
        </p:spPr>
      </p:pic>
      <p:pic>
        <p:nvPicPr>
          <p:cNvPr id="32" name="Picture 31">
            <a:extLst>
              <a:ext uri="{FF2B5EF4-FFF2-40B4-BE49-F238E27FC236}">
                <a16:creationId xmlns:a16="http://schemas.microsoft.com/office/drawing/2014/main" id="{4E30DE6A-E88D-4920-9F82-BC895A7A93F0}"/>
              </a:ext>
            </a:extLst>
          </p:cNvPr>
          <p:cNvPicPr>
            <a:picLocks noChangeAspect="1"/>
          </p:cNvPicPr>
          <p:nvPr/>
        </p:nvPicPr>
        <p:blipFill>
          <a:blip r:embed="rId8"/>
          <a:stretch>
            <a:fillRect/>
          </a:stretch>
        </p:blipFill>
        <p:spPr>
          <a:xfrm>
            <a:off x="7034876" y="4437783"/>
            <a:ext cx="2312584" cy="1395412"/>
          </a:xfrm>
          <a:prstGeom prst="rect">
            <a:avLst/>
          </a:prstGeom>
        </p:spPr>
      </p:pic>
      <p:pic>
        <p:nvPicPr>
          <p:cNvPr id="33" name="Picture 32">
            <a:extLst>
              <a:ext uri="{FF2B5EF4-FFF2-40B4-BE49-F238E27FC236}">
                <a16:creationId xmlns:a16="http://schemas.microsoft.com/office/drawing/2014/main" id="{00767177-AC15-41F5-89A6-61CEF8B68773}"/>
              </a:ext>
            </a:extLst>
          </p:cNvPr>
          <p:cNvPicPr>
            <a:picLocks noChangeAspect="1"/>
          </p:cNvPicPr>
          <p:nvPr/>
        </p:nvPicPr>
        <p:blipFill>
          <a:blip r:embed="rId9"/>
          <a:stretch>
            <a:fillRect/>
          </a:stretch>
        </p:blipFill>
        <p:spPr>
          <a:xfrm>
            <a:off x="4114800" y="4562843"/>
            <a:ext cx="2842655" cy="1919287"/>
          </a:xfrm>
          <a:prstGeom prst="rect">
            <a:avLst/>
          </a:prstGeom>
        </p:spPr>
      </p:pic>
      <p:pic>
        <p:nvPicPr>
          <p:cNvPr id="36" name="Picture 35">
            <a:extLst>
              <a:ext uri="{FF2B5EF4-FFF2-40B4-BE49-F238E27FC236}">
                <a16:creationId xmlns:a16="http://schemas.microsoft.com/office/drawing/2014/main" id="{E6FF517E-A44D-4433-90F7-22BA3041D61F}"/>
              </a:ext>
            </a:extLst>
          </p:cNvPr>
          <p:cNvPicPr>
            <a:picLocks noChangeAspect="1"/>
          </p:cNvPicPr>
          <p:nvPr/>
        </p:nvPicPr>
        <p:blipFill>
          <a:blip r:embed="rId10"/>
          <a:stretch>
            <a:fillRect/>
          </a:stretch>
        </p:blipFill>
        <p:spPr>
          <a:xfrm>
            <a:off x="8869481" y="1638382"/>
            <a:ext cx="2283149" cy="1200117"/>
          </a:xfrm>
          <a:prstGeom prst="rect">
            <a:avLst/>
          </a:prstGeom>
        </p:spPr>
      </p:pic>
      <p:sp>
        <p:nvSpPr>
          <p:cNvPr id="15" name="Content Placeholder 3">
            <a:extLst>
              <a:ext uri="{FF2B5EF4-FFF2-40B4-BE49-F238E27FC236}">
                <a16:creationId xmlns:a16="http://schemas.microsoft.com/office/drawing/2014/main" id="{8D2EB98E-5D37-4868-9451-04E913FCC8CF}"/>
              </a:ext>
            </a:extLst>
          </p:cNvPr>
          <p:cNvSpPr txBox="1">
            <a:spLocks/>
          </p:cNvSpPr>
          <p:nvPr/>
        </p:nvSpPr>
        <p:spPr>
          <a:xfrm>
            <a:off x="0" y="4267199"/>
            <a:ext cx="2324099"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Ridged waveguide</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6" name="Content Placeholder 3">
            <a:extLst>
              <a:ext uri="{FF2B5EF4-FFF2-40B4-BE49-F238E27FC236}">
                <a16:creationId xmlns:a16="http://schemas.microsoft.com/office/drawing/2014/main" id="{F7752652-CA37-477B-9630-D4A6319AA01F}"/>
              </a:ext>
            </a:extLst>
          </p:cNvPr>
          <p:cNvSpPr txBox="1">
            <a:spLocks/>
          </p:cNvSpPr>
          <p:nvPr/>
        </p:nvSpPr>
        <p:spPr>
          <a:xfrm>
            <a:off x="2041555" y="6324600"/>
            <a:ext cx="21623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Corrugated horn</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7" name="Content Placeholder 3">
            <a:extLst>
              <a:ext uri="{FF2B5EF4-FFF2-40B4-BE49-F238E27FC236}">
                <a16:creationId xmlns:a16="http://schemas.microsoft.com/office/drawing/2014/main" id="{0E303269-A550-4516-AE73-70A583A299A6}"/>
              </a:ext>
            </a:extLst>
          </p:cNvPr>
          <p:cNvSpPr txBox="1">
            <a:spLocks/>
          </p:cNvSpPr>
          <p:nvPr/>
        </p:nvSpPr>
        <p:spPr>
          <a:xfrm>
            <a:off x="9841388" y="1321479"/>
            <a:ext cx="2209800"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Fractal snowflake</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8" name="Content Placeholder 3">
            <a:extLst>
              <a:ext uri="{FF2B5EF4-FFF2-40B4-BE49-F238E27FC236}">
                <a16:creationId xmlns:a16="http://schemas.microsoft.com/office/drawing/2014/main" id="{5DD88017-E3BA-459F-A6AD-03786D6CB251}"/>
              </a:ext>
            </a:extLst>
          </p:cNvPr>
          <p:cNvSpPr txBox="1">
            <a:spLocks/>
          </p:cNvSpPr>
          <p:nvPr/>
        </p:nvSpPr>
        <p:spPr>
          <a:xfrm>
            <a:off x="292769" y="2438400"/>
            <a:ext cx="191703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Elliptical patch</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9" name="Content Placeholder 3">
            <a:extLst>
              <a:ext uri="{FF2B5EF4-FFF2-40B4-BE49-F238E27FC236}">
                <a16:creationId xmlns:a16="http://schemas.microsoft.com/office/drawing/2014/main" id="{F82BFCA4-FD59-458A-9C4F-4ACB7F93BFC9}"/>
              </a:ext>
            </a:extLst>
          </p:cNvPr>
          <p:cNvSpPr txBox="1">
            <a:spLocks/>
          </p:cNvSpPr>
          <p:nvPr/>
        </p:nvSpPr>
        <p:spPr>
          <a:xfrm>
            <a:off x="10636919" y="4343401"/>
            <a:ext cx="17074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err="1">
                <a:ln>
                  <a:noFill/>
                </a:ln>
                <a:solidFill>
                  <a:srgbClr val="125687"/>
                </a:solidFill>
                <a:effectLst/>
                <a:uLnTx/>
                <a:uFillTx/>
                <a:latin typeface="Arial" pitchFamily="34" charset="0"/>
                <a:ea typeface="+mn-ea"/>
                <a:cs typeface="Arial" pitchFamily="34" charset="0"/>
              </a:rPr>
              <a:t>Monocone</a:t>
            </a: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0" name="Content Placeholder 3">
            <a:extLst>
              <a:ext uri="{FF2B5EF4-FFF2-40B4-BE49-F238E27FC236}">
                <a16:creationId xmlns:a16="http://schemas.microsoft.com/office/drawing/2014/main" id="{76E164E3-E119-4A7B-BC29-430577689BA2}"/>
              </a:ext>
            </a:extLst>
          </p:cNvPr>
          <p:cNvSpPr txBox="1">
            <a:spLocks/>
          </p:cNvSpPr>
          <p:nvPr/>
        </p:nvSpPr>
        <p:spPr>
          <a:xfrm>
            <a:off x="5536127" y="6212252"/>
            <a:ext cx="20374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Tapered LPDA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1" name="Content Placeholder 3">
            <a:extLst>
              <a:ext uri="{FF2B5EF4-FFF2-40B4-BE49-F238E27FC236}">
                <a16:creationId xmlns:a16="http://schemas.microsoft.com/office/drawing/2014/main" id="{E751141B-2277-42B3-BAAB-F078819D4188}"/>
              </a:ext>
            </a:extLst>
          </p:cNvPr>
          <p:cNvSpPr txBox="1">
            <a:spLocks/>
          </p:cNvSpPr>
          <p:nvPr/>
        </p:nvSpPr>
        <p:spPr>
          <a:xfrm>
            <a:off x="7244298" y="4187950"/>
            <a:ext cx="2037481" cy="457199"/>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Antipodal Vivaldi</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2" name="Content Placeholder 3">
            <a:extLst>
              <a:ext uri="{FF2B5EF4-FFF2-40B4-BE49-F238E27FC236}">
                <a16:creationId xmlns:a16="http://schemas.microsoft.com/office/drawing/2014/main" id="{DE7BD4DF-7E2D-4290-B917-2144BD0F143C}"/>
              </a:ext>
            </a:extLst>
          </p:cNvPr>
          <p:cNvSpPr txBox="1">
            <a:spLocks/>
          </p:cNvSpPr>
          <p:nvPr/>
        </p:nvSpPr>
        <p:spPr>
          <a:xfrm>
            <a:off x="9596591" y="4831440"/>
            <a:ext cx="2098249" cy="285880"/>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Vivaldi offset cavity</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3" name="Picture 2">
            <a:extLst>
              <a:ext uri="{FF2B5EF4-FFF2-40B4-BE49-F238E27FC236}">
                <a16:creationId xmlns:a16="http://schemas.microsoft.com/office/drawing/2014/main" id="{CB9EDFC4-8308-41A3-AF10-01BC3DCC3FE6}"/>
              </a:ext>
            </a:extLst>
          </p:cNvPr>
          <p:cNvPicPr>
            <a:picLocks noChangeAspect="1"/>
          </p:cNvPicPr>
          <p:nvPr/>
        </p:nvPicPr>
        <p:blipFill>
          <a:blip r:embed="rId11"/>
          <a:stretch>
            <a:fillRect/>
          </a:stretch>
        </p:blipFill>
        <p:spPr>
          <a:xfrm>
            <a:off x="3260827" y="3446929"/>
            <a:ext cx="2324100" cy="1507685"/>
          </a:xfrm>
          <a:prstGeom prst="rect">
            <a:avLst/>
          </a:prstGeom>
        </p:spPr>
      </p:pic>
      <p:sp>
        <p:nvSpPr>
          <p:cNvPr id="26" name="Content Placeholder 3">
            <a:extLst>
              <a:ext uri="{FF2B5EF4-FFF2-40B4-BE49-F238E27FC236}">
                <a16:creationId xmlns:a16="http://schemas.microsoft.com/office/drawing/2014/main" id="{25CD4DC8-8DBC-499B-A30D-8AF87A0A6B74}"/>
              </a:ext>
            </a:extLst>
          </p:cNvPr>
          <p:cNvSpPr txBox="1">
            <a:spLocks/>
          </p:cNvSpPr>
          <p:nvPr/>
        </p:nvSpPr>
        <p:spPr>
          <a:xfrm>
            <a:off x="3658941" y="3243382"/>
            <a:ext cx="2037481" cy="347094"/>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Rectangular DRA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5" name="Picture 4">
            <a:extLst>
              <a:ext uri="{FF2B5EF4-FFF2-40B4-BE49-F238E27FC236}">
                <a16:creationId xmlns:a16="http://schemas.microsoft.com/office/drawing/2014/main" id="{5AA686C4-6AD7-4656-9A15-65891A4CBE46}"/>
              </a:ext>
            </a:extLst>
          </p:cNvPr>
          <p:cNvPicPr>
            <a:picLocks noChangeAspect="1"/>
          </p:cNvPicPr>
          <p:nvPr/>
        </p:nvPicPr>
        <p:blipFill>
          <a:blip r:embed="rId12"/>
          <a:stretch>
            <a:fillRect/>
          </a:stretch>
        </p:blipFill>
        <p:spPr>
          <a:xfrm>
            <a:off x="6266413" y="1848637"/>
            <a:ext cx="1921582" cy="2259382"/>
          </a:xfrm>
          <a:prstGeom prst="rect">
            <a:avLst/>
          </a:prstGeom>
        </p:spPr>
      </p:pic>
      <p:sp>
        <p:nvSpPr>
          <p:cNvPr id="29" name="Content Placeholder 3">
            <a:extLst>
              <a:ext uri="{FF2B5EF4-FFF2-40B4-BE49-F238E27FC236}">
                <a16:creationId xmlns:a16="http://schemas.microsoft.com/office/drawing/2014/main" id="{21AE02E5-7DE7-433F-BFD4-C63F1FA13094}"/>
              </a:ext>
            </a:extLst>
          </p:cNvPr>
          <p:cNvSpPr txBox="1">
            <a:spLocks/>
          </p:cNvSpPr>
          <p:nvPr/>
        </p:nvSpPr>
        <p:spPr>
          <a:xfrm>
            <a:off x="6423289" y="1565917"/>
            <a:ext cx="2037481" cy="457199"/>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Egg Crate Vivaldi</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9" name="Picture 8">
            <a:extLst>
              <a:ext uri="{FF2B5EF4-FFF2-40B4-BE49-F238E27FC236}">
                <a16:creationId xmlns:a16="http://schemas.microsoft.com/office/drawing/2014/main" id="{D420FB07-556A-45E2-9D74-77894AEC2331}"/>
              </a:ext>
            </a:extLst>
          </p:cNvPr>
          <p:cNvPicPr>
            <a:picLocks noChangeAspect="1"/>
          </p:cNvPicPr>
          <p:nvPr/>
        </p:nvPicPr>
        <p:blipFill>
          <a:blip r:embed="rId13"/>
          <a:stretch>
            <a:fillRect/>
          </a:stretch>
        </p:blipFill>
        <p:spPr>
          <a:xfrm>
            <a:off x="3360732" y="1429332"/>
            <a:ext cx="2333332" cy="1823977"/>
          </a:xfrm>
          <a:prstGeom prst="rect">
            <a:avLst/>
          </a:prstGeom>
        </p:spPr>
      </p:pic>
      <p:sp>
        <p:nvSpPr>
          <p:cNvPr id="37" name="Content Placeholder 3">
            <a:extLst>
              <a:ext uri="{FF2B5EF4-FFF2-40B4-BE49-F238E27FC236}">
                <a16:creationId xmlns:a16="http://schemas.microsoft.com/office/drawing/2014/main" id="{B294DA97-8B8B-4DA3-B7D5-5952CF96331C}"/>
              </a:ext>
            </a:extLst>
          </p:cNvPr>
          <p:cNvSpPr txBox="1">
            <a:spLocks/>
          </p:cNvSpPr>
          <p:nvPr/>
        </p:nvSpPr>
        <p:spPr>
          <a:xfrm>
            <a:off x="4305301" y="1392370"/>
            <a:ext cx="1801049" cy="347094"/>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Cylindrical DRA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0040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a:t>Start from the system specifications and build an executable model</a:t>
            </a:r>
          </a:p>
          <a:p>
            <a:r>
              <a:rPr lang="en-US" sz="2000" dirty="0"/>
              <a:t>Explore the architecture, refine the RF front-end design, integrate the antenna</a:t>
            </a:r>
          </a:p>
          <a:p>
            <a:r>
              <a:rPr lang="en-US" sz="2000" dirty="0"/>
              <a:t>Validate the system behavior in presence of interfering signals</a:t>
            </a:r>
          </a:p>
        </p:txBody>
      </p:sp>
      <p:sp>
        <p:nvSpPr>
          <p:cNvPr id="2" name="Title 1"/>
          <p:cNvSpPr>
            <a:spLocks noGrp="1"/>
          </p:cNvSpPr>
          <p:nvPr>
            <p:ph type="title"/>
          </p:nvPr>
        </p:nvSpPr>
        <p:spPr/>
        <p:txBody>
          <a:bodyPr/>
          <a:lstStyle/>
          <a:p>
            <a:r>
              <a:rPr lang="en-US" dirty="0"/>
              <a:t>Practical Example: Design of a ZigBee Receiver Using RF Components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305" y="3148584"/>
            <a:ext cx="33909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2797" r="-2797"/>
          <a:stretch/>
        </p:blipFill>
        <p:spPr bwMode="auto">
          <a:xfrm>
            <a:off x="1596000" y="2612288"/>
            <a:ext cx="2667000" cy="361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4263001" y="3379017"/>
            <a:ext cx="3158105" cy="20823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latin typeface="Arial" pitchFamily="34" charset="0"/>
                <a:cs typeface="Arial" pitchFamily="34" charset="0"/>
              </a:rPr>
              <a:t>?</a:t>
            </a:r>
          </a:p>
        </p:txBody>
      </p:sp>
      <p:pic>
        <p:nvPicPr>
          <p:cNvPr id="2050" name="Picture 2" descr="C:\Users\gzucchel\Desktop\Matlab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639045"/>
            <a:ext cx="1739550" cy="15622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0C4EAA8-9E33-4FB2-1535-84BBEA222693}"/>
              </a:ext>
            </a:extLst>
          </p:cNvPr>
          <p:cNvSpPr txBox="1"/>
          <p:nvPr/>
        </p:nvSpPr>
        <p:spPr>
          <a:xfrm>
            <a:off x="0" y="6441244"/>
            <a:ext cx="9309472" cy="400110"/>
          </a:xfrm>
          <a:prstGeom prst="rect">
            <a:avLst/>
          </a:prstGeom>
          <a:noFill/>
        </p:spPr>
        <p:txBody>
          <a:bodyPr wrap="none" rtlCol="0">
            <a:spAutoFit/>
          </a:bodyPr>
          <a:lstStyle/>
          <a:p>
            <a:r>
              <a:rPr lang="en-US" sz="2000" i="1" dirty="0">
                <a:solidFill>
                  <a:schemeClr val="tx2"/>
                </a:solidFill>
                <a:latin typeface="Arial" pitchFamily="34" charset="0"/>
                <a:cs typeface="Arial" pitchFamily="34" charset="0"/>
              </a:rPr>
              <a:t>https://www.mathworks.com/help/simrf/ug/top-down-design-of-an-rf-receiver.html</a:t>
            </a:r>
            <a:endParaRPr lang="LID4096" sz="2000" i="1"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4064483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29430CA-191C-43DF-848C-829FD5C50756}"/>
              </a:ext>
            </a:extLst>
          </p:cNvPr>
          <p:cNvSpPr>
            <a:spLocks noGrp="1"/>
          </p:cNvSpPr>
          <p:nvPr>
            <p:ph idx="1"/>
          </p:nvPr>
        </p:nvSpPr>
        <p:spPr>
          <a:xfrm>
            <a:off x="172286" y="1321908"/>
            <a:ext cx="11021895" cy="4846320"/>
          </a:xfrm>
        </p:spPr>
        <p:txBody>
          <a:bodyPr/>
          <a:lstStyle/>
          <a:p>
            <a:r>
              <a:rPr lang="en-US" sz="2000" dirty="0"/>
              <a:t>Full-wave solver: Method of Moments</a:t>
            </a:r>
          </a:p>
          <a:p>
            <a:r>
              <a:rPr lang="en-US" sz="2000" dirty="0"/>
              <a:t>Analysis-driven automatic mesh generation: triangles for surface, tetrahedra for volume</a:t>
            </a:r>
          </a:p>
          <a:p>
            <a:pPr lvl="1">
              <a:defRPr/>
            </a:pPr>
            <a:r>
              <a:rPr lang="en-US" sz="2000" dirty="0"/>
              <a:t>Manual control on meshing for advanced use cases</a:t>
            </a:r>
          </a:p>
          <a:p>
            <a:pPr>
              <a:defRPr/>
            </a:pPr>
            <a:r>
              <a:rPr lang="en-US" sz="2000" dirty="0"/>
              <a:t>Support of dielectric and metal materials</a:t>
            </a:r>
          </a:p>
          <a:p>
            <a:pPr>
              <a:defRPr/>
            </a:pPr>
            <a:r>
              <a:rPr lang="en-US" sz="2000" dirty="0"/>
              <a:t>Validated against state-of-the-art results</a:t>
            </a:r>
          </a:p>
          <a:p>
            <a:endParaRPr lang="en-US" dirty="0"/>
          </a:p>
        </p:txBody>
      </p:sp>
      <p:sp>
        <p:nvSpPr>
          <p:cNvPr id="2" name="Title 1">
            <a:extLst>
              <a:ext uri="{FF2B5EF4-FFF2-40B4-BE49-F238E27FC236}">
                <a16:creationId xmlns:a16="http://schemas.microsoft.com/office/drawing/2014/main" id="{16DF4256-46C6-424C-B7C3-B8BEE6ECB59A}"/>
              </a:ext>
            </a:extLst>
          </p:cNvPr>
          <p:cNvSpPr>
            <a:spLocks noGrp="1"/>
          </p:cNvSpPr>
          <p:nvPr>
            <p:ph type="title"/>
          </p:nvPr>
        </p:nvSpPr>
        <p:spPr/>
        <p:txBody>
          <a:bodyPr>
            <a:normAutofit/>
          </a:bodyPr>
          <a:lstStyle/>
          <a:p>
            <a:pPr>
              <a:lnSpc>
                <a:spcPct val="100000"/>
              </a:lnSpc>
            </a:pPr>
            <a:r>
              <a:rPr lang="en-US" dirty="0"/>
              <a:t>Antenna Electromagnetic Analysis</a:t>
            </a:r>
          </a:p>
        </p:txBody>
      </p:sp>
      <p:pic>
        <p:nvPicPr>
          <p:cNvPr id="8" name="Picture 7">
            <a:extLst>
              <a:ext uri="{FF2B5EF4-FFF2-40B4-BE49-F238E27FC236}">
                <a16:creationId xmlns:a16="http://schemas.microsoft.com/office/drawing/2014/main" id="{E7C0AB6C-AE57-4C8C-9934-8739B79BE646}"/>
              </a:ext>
            </a:extLst>
          </p:cNvPr>
          <p:cNvPicPr>
            <a:picLocks noChangeAspect="1"/>
          </p:cNvPicPr>
          <p:nvPr/>
        </p:nvPicPr>
        <p:blipFill>
          <a:blip r:embed="rId3"/>
          <a:stretch>
            <a:fillRect/>
          </a:stretch>
        </p:blipFill>
        <p:spPr>
          <a:xfrm>
            <a:off x="0" y="4001294"/>
            <a:ext cx="4469215" cy="2761013"/>
          </a:xfrm>
          <a:prstGeom prst="rect">
            <a:avLst/>
          </a:prstGeom>
        </p:spPr>
      </p:pic>
      <p:pic>
        <p:nvPicPr>
          <p:cNvPr id="10" name="Picture 9">
            <a:extLst>
              <a:ext uri="{FF2B5EF4-FFF2-40B4-BE49-F238E27FC236}">
                <a16:creationId xmlns:a16="http://schemas.microsoft.com/office/drawing/2014/main" id="{D35234D5-E1E2-42B9-84F6-C1D52EA08DF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50" b="93350" l="2311" r="93529">
                        <a14:foregroundMark x1="7704" y1="39642" x2="22496" y2="73657"/>
                        <a14:foregroundMark x1="22496" y1="73657" x2="56394" y2="96675"/>
                        <a14:foregroundMark x1="56394" y1="96675" x2="72881" y2="94118"/>
                        <a14:foregroundMark x1="72881" y1="94118" x2="93220" y2="72379"/>
                        <a14:foregroundMark x1="93220" y1="72379" x2="97381" y2="52941"/>
                        <a14:foregroundMark x1="97381" y1="52941" x2="63482" y2="14578"/>
                        <a14:foregroundMark x1="63482" y1="14578" x2="51618" y2="7417"/>
                        <a14:foregroundMark x1="51618" y1="7417" x2="41602" y2="10742"/>
                        <a14:foregroundMark x1="41602" y1="10742" x2="41602" y2="10742"/>
                        <a14:foregroundMark x1="6009" y1="37084" x2="3544" y2="53453"/>
                        <a14:foregroundMark x1="3544" y1="53453" x2="35593" y2="89770"/>
                        <a14:foregroundMark x1="35593" y1="89770" x2="51310" y2="99233"/>
                        <a14:foregroundMark x1="51310" y1="99233" x2="95686" y2="68286"/>
                        <a14:foregroundMark x1="95686" y1="68286" x2="86133" y2="37852"/>
                        <a14:foregroundMark x1="86133" y1="37852" x2="53467" y2="7161"/>
                        <a14:foregroundMark x1="53467" y1="7161" x2="6009" y2="37596"/>
                        <a14:foregroundMark x1="91063" y1="46803" x2="98921" y2="49361"/>
                        <a14:foregroundMark x1="98921" y1="49361" x2="93529" y2="75192"/>
                        <a14:foregroundMark x1="93529" y1="75192" x2="86595" y2="66496"/>
                        <a14:foregroundMark x1="86595" y1="66496" x2="86441" y2="63683"/>
                        <a14:foregroundMark x1="27273" y1="79028" x2="39291" y2="98210"/>
                        <a14:foregroundMark x1="39291" y1="98210" x2="52388" y2="98977"/>
                        <a14:foregroundMark x1="52388" y1="98977" x2="75039" y2="93606"/>
                        <a14:foregroundMark x1="75039" y1="93606" x2="75501" y2="84399"/>
                        <a14:foregroundMark x1="8320" y1="35038" x2="2311" y2="47826"/>
                        <a14:foregroundMark x1="2311" y1="47826" x2="6780" y2="58568"/>
                        <a14:foregroundMark x1="5239" y1="39642" x2="3390" y2="48593"/>
                        <a14:foregroundMark x1="3236" y1="41176" x2="3236" y2="41176"/>
                        <a14:foregroundMark x1="2928" y1="41176" x2="2928" y2="41176"/>
                        <a14:foregroundMark x1="28968" y1="87980" x2="35131" y2="88747"/>
                        <a14:foregroundMark x1="55932" y1="11253" x2="59476" y2="11253"/>
                      </a14:backgroundRemoval>
                    </a14:imgEffect>
                  </a14:imgLayer>
                </a14:imgProps>
              </a:ext>
            </a:extLst>
          </a:blip>
          <a:stretch>
            <a:fillRect/>
          </a:stretch>
        </p:blipFill>
        <p:spPr>
          <a:xfrm>
            <a:off x="3611612" y="3176267"/>
            <a:ext cx="5527749" cy="3330277"/>
          </a:xfrm>
          <a:prstGeom prst="rect">
            <a:avLst/>
          </a:prstGeom>
        </p:spPr>
      </p:pic>
      <p:pic>
        <p:nvPicPr>
          <p:cNvPr id="12" name="Picture 11">
            <a:extLst>
              <a:ext uri="{FF2B5EF4-FFF2-40B4-BE49-F238E27FC236}">
                <a16:creationId xmlns:a16="http://schemas.microsoft.com/office/drawing/2014/main" id="{0BD30276-A069-4887-ACC2-A0F4B2E0F019}"/>
              </a:ext>
            </a:extLst>
          </p:cNvPr>
          <p:cNvPicPr>
            <a:picLocks noChangeAspect="1"/>
          </p:cNvPicPr>
          <p:nvPr/>
        </p:nvPicPr>
        <p:blipFill>
          <a:blip r:embed="rId6"/>
          <a:stretch>
            <a:fillRect/>
          </a:stretch>
        </p:blipFill>
        <p:spPr>
          <a:xfrm>
            <a:off x="9139361" y="3910259"/>
            <a:ext cx="2868439" cy="2582616"/>
          </a:xfrm>
          <a:prstGeom prst="rect">
            <a:avLst/>
          </a:prstGeom>
        </p:spPr>
      </p:pic>
    </p:spTree>
    <p:extLst>
      <p:ext uri="{BB962C8B-B14F-4D97-AF65-F5344CB8AC3E}">
        <p14:creationId xmlns:p14="http://schemas.microsoft.com/office/powerpoint/2010/main" val="3670353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BCD204-C04C-4609-9AAD-524A66CC15E1}"/>
              </a:ext>
            </a:extLst>
          </p:cNvPr>
          <p:cNvPicPr>
            <a:picLocks noChangeAspect="1"/>
          </p:cNvPicPr>
          <p:nvPr/>
        </p:nvPicPr>
        <p:blipFill>
          <a:blip r:embed="rId2"/>
          <a:stretch>
            <a:fillRect/>
          </a:stretch>
        </p:blipFill>
        <p:spPr>
          <a:xfrm>
            <a:off x="923175" y="3879178"/>
            <a:ext cx="8645092" cy="2445893"/>
          </a:xfrm>
          <a:prstGeom prst="rect">
            <a:avLst/>
          </a:prstGeom>
        </p:spPr>
      </p:pic>
      <p:cxnSp>
        <p:nvCxnSpPr>
          <p:cNvPr id="12" name="Straight Connector 11">
            <a:extLst>
              <a:ext uri="{FF2B5EF4-FFF2-40B4-BE49-F238E27FC236}">
                <a16:creationId xmlns:a16="http://schemas.microsoft.com/office/drawing/2014/main" id="{CA6FF2F5-798B-4FFD-9D4F-86AFD1F0ADBF}"/>
              </a:ext>
            </a:extLst>
          </p:cNvPr>
          <p:cNvCxnSpPr>
            <a:cxnSpLocks/>
            <a:endCxn id="13" idx="2"/>
          </p:cNvCxnSpPr>
          <p:nvPr/>
        </p:nvCxnSpPr>
        <p:spPr>
          <a:xfrm flipH="1" flipV="1">
            <a:off x="1564248" y="3625153"/>
            <a:ext cx="141912" cy="1116784"/>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2F0ED2F-DF6E-4566-B196-F5C44F0C015A}"/>
              </a:ext>
            </a:extLst>
          </p:cNvPr>
          <p:cNvSpPr txBox="1"/>
          <p:nvPr/>
        </p:nvSpPr>
        <p:spPr>
          <a:xfrm>
            <a:off x="529449" y="2978822"/>
            <a:ext cx="2069598" cy="646331"/>
          </a:xfrm>
          <a:prstGeom prst="rect">
            <a:avLst/>
          </a:prstGeom>
          <a:noFill/>
        </p:spPr>
        <p:txBody>
          <a:bodyPr wrap="square" rtlCol="0">
            <a:spAutoFit/>
          </a:bodyPr>
          <a:lstStyle/>
          <a:p>
            <a:r>
              <a:rPr lang="en-GB" dirty="0">
                <a:solidFill>
                  <a:schemeClr val="tx2"/>
                </a:solidFill>
                <a:latin typeface="Arial" pitchFamily="34" charset="0"/>
                <a:cs typeface="Arial" pitchFamily="34" charset="0"/>
              </a:rPr>
              <a:t>Explicit modelling of polarization</a:t>
            </a:r>
          </a:p>
        </p:txBody>
      </p:sp>
      <p:pic>
        <p:nvPicPr>
          <p:cNvPr id="17" name="Picture 16">
            <a:extLst>
              <a:ext uri="{FF2B5EF4-FFF2-40B4-BE49-F238E27FC236}">
                <a16:creationId xmlns:a16="http://schemas.microsoft.com/office/drawing/2014/main" id="{8BBC8266-01ED-477B-BC51-0E759D4FB717}"/>
              </a:ext>
            </a:extLst>
          </p:cNvPr>
          <p:cNvPicPr>
            <a:picLocks noChangeAspect="1"/>
          </p:cNvPicPr>
          <p:nvPr/>
        </p:nvPicPr>
        <p:blipFill>
          <a:blip r:embed="rId3"/>
          <a:stretch>
            <a:fillRect/>
          </a:stretch>
        </p:blipFill>
        <p:spPr>
          <a:xfrm>
            <a:off x="6706626" y="1340768"/>
            <a:ext cx="4955925" cy="2966391"/>
          </a:xfrm>
          <a:prstGeom prst="rect">
            <a:avLst/>
          </a:prstGeom>
        </p:spPr>
      </p:pic>
      <p:pic>
        <p:nvPicPr>
          <p:cNvPr id="18" name="Picture 17">
            <a:extLst>
              <a:ext uri="{FF2B5EF4-FFF2-40B4-BE49-F238E27FC236}">
                <a16:creationId xmlns:a16="http://schemas.microsoft.com/office/drawing/2014/main" id="{05BEDFEE-5940-4555-BE09-11E628D14F63}"/>
              </a:ext>
            </a:extLst>
          </p:cNvPr>
          <p:cNvPicPr>
            <a:picLocks noChangeAspect="1"/>
          </p:cNvPicPr>
          <p:nvPr/>
        </p:nvPicPr>
        <p:blipFill>
          <a:blip r:embed="rId4"/>
          <a:stretch>
            <a:fillRect/>
          </a:stretch>
        </p:blipFill>
        <p:spPr>
          <a:xfrm>
            <a:off x="3108928" y="1652011"/>
            <a:ext cx="2430557" cy="2876672"/>
          </a:xfrm>
          <a:prstGeom prst="rect">
            <a:avLst/>
          </a:prstGeom>
        </p:spPr>
      </p:pic>
      <p:cxnSp>
        <p:nvCxnSpPr>
          <p:cNvPr id="19" name="Straight Connector 18">
            <a:extLst>
              <a:ext uri="{FF2B5EF4-FFF2-40B4-BE49-F238E27FC236}">
                <a16:creationId xmlns:a16="http://schemas.microsoft.com/office/drawing/2014/main" id="{B2F700E4-48FC-4A26-B835-B3A7878798EC}"/>
              </a:ext>
            </a:extLst>
          </p:cNvPr>
          <p:cNvCxnSpPr>
            <a:cxnSpLocks/>
          </p:cNvCxnSpPr>
          <p:nvPr/>
        </p:nvCxnSpPr>
        <p:spPr>
          <a:xfrm flipV="1">
            <a:off x="2623733" y="3855588"/>
            <a:ext cx="485195" cy="734938"/>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86B874-2CB8-4E16-9DAA-D4FDB9691FA2}"/>
              </a:ext>
            </a:extLst>
          </p:cNvPr>
          <p:cNvCxnSpPr>
            <a:cxnSpLocks/>
          </p:cNvCxnSpPr>
          <p:nvPr/>
        </p:nvCxnSpPr>
        <p:spPr>
          <a:xfrm flipV="1">
            <a:off x="5309246" y="2130571"/>
            <a:ext cx="1397380" cy="1326570"/>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C2A817-F7E3-4700-A8EA-19816C7AD4B4}"/>
              </a:ext>
            </a:extLst>
          </p:cNvPr>
          <p:cNvCxnSpPr>
            <a:cxnSpLocks/>
          </p:cNvCxnSpPr>
          <p:nvPr/>
        </p:nvCxnSpPr>
        <p:spPr>
          <a:xfrm>
            <a:off x="2623733" y="5012563"/>
            <a:ext cx="485195" cy="1152741"/>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D8ACB6-4782-4178-84E4-22EE6E229A19}"/>
              </a:ext>
            </a:extLst>
          </p:cNvPr>
          <p:cNvSpPr txBox="1"/>
          <p:nvPr/>
        </p:nvSpPr>
        <p:spPr>
          <a:xfrm>
            <a:off x="2437517" y="6261036"/>
            <a:ext cx="9225034" cy="369332"/>
          </a:xfrm>
          <a:prstGeom prst="rect">
            <a:avLst/>
          </a:prstGeom>
          <a:noFill/>
        </p:spPr>
        <p:txBody>
          <a:bodyPr wrap="square" rtlCol="0">
            <a:spAutoFit/>
          </a:bodyPr>
          <a:lstStyle/>
          <a:p>
            <a:r>
              <a:rPr lang="en-GB" dirty="0" err="1">
                <a:solidFill>
                  <a:schemeClr val="tx2"/>
                </a:solidFill>
                <a:latin typeface="Arial" pitchFamily="34" charset="0"/>
                <a:cs typeface="Arial" pitchFamily="34" charset="0"/>
              </a:rPr>
              <a:t>Modeling</a:t>
            </a:r>
            <a:r>
              <a:rPr lang="en-GB" dirty="0">
                <a:solidFill>
                  <a:schemeClr val="tx2"/>
                </a:solidFill>
                <a:latin typeface="Arial" pitchFamily="34" charset="0"/>
                <a:cs typeface="Arial" pitchFamily="34" charset="0"/>
              </a:rPr>
              <a:t> of impedance, bandwidth, and frequency-dependent far-field radiation pattern</a:t>
            </a:r>
          </a:p>
        </p:txBody>
      </p:sp>
      <p:sp>
        <p:nvSpPr>
          <p:cNvPr id="2" name="Title 1">
            <a:extLst>
              <a:ext uri="{FF2B5EF4-FFF2-40B4-BE49-F238E27FC236}">
                <a16:creationId xmlns:a16="http://schemas.microsoft.com/office/drawing/2014/main" id="{CEF0202C-F756-4823-84F4-76248408CF3D}"/>
              </a:ext>
            </a:extLst>
          </p:cNvPr>
          <p:cNvSpPr>
            <a:spLocks noGrp="1"/>
          </p:cNvSpPr>
          <p:nvPr>
            <p:ph type="title"/>
          </p:nvPr>
        </p:nvSpPr>
        <p:spPr/>
        <p:txBody>
          <a:bodyPr/>
          <a:lstStyle/>
          <a:p>
            <a:r>
              <a:rPr lang="en-US" dirty="0"/>
              <a:t>Integration with Full-Wave EM Analysis for Antenna Design</a:t>
            </a:r>
          </a:p>
        </p:txBody>
      </p:sp>
    </p:spTree>
    <p:extLst>
      <p:ext uri="{BB962C8B-B14F-4D97-AF65-F5344CB8AC3E}">
        <p14:creationId xmlns:p14="http://schemas.microsoft.com/office/powerpoint/2010/main" val="1472557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loud 114">
            <a:extLst>
              <a:ext uri="{FF2B5EF4-FFF2-40B4-BE49-F238E27FC236}">
                <a16:creationId xmlns:a16="http://schemas.microsoft.com/office/drawing/2014/main" id="{ACAB1D2F-95F8-41C0-99A6-3F5C42C7E952}"/>
              </a:ext>
            </a:extLst>
          </p:cNvPr>
          <p:cNvSpPr/>
          <p:nvPr/>
        </p:nvSpPr>
        <p:spPr>
          <a:xfrm>
            <a:off x="5474246" y="2193150"/>
            <a:ext cx="1273947" cy="732689"/>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 name="Title 1">
            <a:extLst>
              <a:ext uri="{FF2B5EF4-FFF2-40B4-BE49-F238E27FC236}">
                <a16:creationId xmlns:a16="http://schemas.microsoft.com/office/drawing/2014/main" id="{96E43D09-EA18-4D17-AFD8-E605467211D2}"/>
              </a:ext>
            </a:extLst>
          </p:cNvPr>
          <p:cNvSpPr>
            <a:spLocks noGrp="1"/>
          </p:cNvSpPr>
          <p:nvPr>
            <p:ph type="title"/>
          </p:nvPr>
        </p:nvSpPr>
        <p:spPr/>
        <p:txBody>
          <a:bodyPr/>
          <a:lstStyle/>
          <a:p>
            <a:r>
              <a:rPr lang="en-US"/>
              <a:t>Behind the Scenes: Integrate Antenna Array Modeling in RF Simulation</a:t>
            </a:r>
          </a:p>
        </p:txBody>
      </p:sp>
      <p:grpSp>
        <p:nvGrpSpPr>
          <p:cNvPr id="106" name="Group 105">
            <a:extLst>
              <a:ext uri="{FF2B5EF4-FFF2-40B4-BE49-F238E27FC236}">
                <a16:creationId xmlns:a16="http://schemas.microsoft.com/office/drawing/2014/main" id="{14380FEB-BAF6-44FB-98CC-649EEDAA49E6}"/>
              </a:ext>
            </a:extLst>
          </p:cNvPr>
          <p:cNvGrpSpPr/>
          <p:nvPr/>
        </p:nvGrpSpPr>
        <p:grpSpPr>
          <a:xfrm>
            <a:off x="111495" y="774650"/>
            <a:ext cx="6664712" cy="3569813"/>
            <a:chOff x="567705" y="1992787"/>
            <a:chExt cx="6664712" cy="3569813"/>
          </a:xfrm>
        </p:grpSpPr>
        <p:sp>
          <p:nvSpPr>
            <p:cNvPr id="65" name="TextBox 64">
              <a:extLst>
                <a:ext uri="{FF2B5EF4-FFF2-40B4-BE49-F238E27FC236}">
                  <a16:creationId xmlns:a16="http://schemas.microsoft.com/office/drawing/2014/main" id="{C0ECA333-1155-4355-B157-FF7079D7759D}"/>
                </a:ext>
              </a:extLst>
            </p:cNvPr>
            <p:cNvSpPr txBox="1"/>
            <p:nvPr/>
          </p:nvSpPr>
          <p:spPr>
            <a:xfrm>
              <a:off x="5784617" y="2931440"/>
              <a:ext cx="1447800" cy="707886"/>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TX</a:t>
              </a:r>
              <a:r>
                <a:rPr lang="en-US" sz="2000" i="1" baseline="-25000">
                  <a:solidFill>
                    <a:schemeClr val="tx2"/>
                  </a:solidFill>
                  <a:latin typeface="Arial" pitchFamily="34" charset="0"/>
                  <a:cs typeface="Arial" pitchFamily="34" charset="0"/>
                </a:rPr>
                <a:t>signal</a:t>
              </a:r>
              <a:r>
                <a:rPr lang="en-US" sz="2000" i="1">
                  <a:solidFill>
                    <a:schemeClr val="tx2"/>
                  </a:solidFill>
                  <a:latin typeface="Arial" pitchFamily="34" charset="0"/>
                  <a:cs typeface="Arial" pitchFamily="34" charset="0"/>
                </a:rPr>
                <a:t> (EIRP)</a:t>
              </a:r>
            </a:p>
          </p:txBody>
        </p:sp>
        <p:sp>
          <p:nvSpPr>
            <p:cNvPr id="7" name="Rectangle 6">
              <a:extLst>
                <a:ext uri="{FF2B5EF4-FFF2-40B4-BE49-F238E27FC236}">
                  <a16:creationId xmlns:a16="http://schemas.microsoft.com/office/drawing/2014/main" id="{EC48E3A3-7207-41A9-AD2A-EB9607E8B41F}"/>
                </a:ext>
              </a:extLst>
            </p:cNvPr>
            <p:cNvSpPr/>
            <p:nvPr/>
          </p:nvSpPr>
          <p:spPr>
            <a:xfrm rot="10800000">
              <a:off x="1623237" y="4589723"/>
              <a:ext cx="762000" cy="466378"/>
            </a:xfrm>
            <a:prstGeom prst="rect">
              <a:avLst/>
            </a:prstGeom>
            <a:gradFill flip="none" rotWithShape="1">
              <a:gsLst>
                <a:gs pos="0">
                  <a:schemeClr val="bg1">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48" name="Group 47">
              <a:extLst>
                <a:ext uri="{FF2B5EF4-FFF2-40B4-BE49-F238E27FC236}">
                  <a16:creationId xmlns:a16="http://schemas.microsoft.com/office/drawing/2014/main" id="{2E98877C-375A-4EBC-84C5-D88C88DF2587}"/>
                </a:ext>
              </a:extLst>
            </p:cNvPr>
            <p:cNvGrpSpPr/>
            <p:nvPr/>
          </p:nvGrpSpPr>
          <p:grpSpPr>
            <a:xfrm>
              <a:off x="838200" y="1992787"/>
              <a:ext cx="4922381" cy="3569813"/>
              <a:chOff x="3200400" y="1520712"/>
              <a:chExt cx="4922381" cy="3569813"/>
            </a:xfrm>
          </p:grpSpPr>
          <p:sp>
            <p:nvSpPr>
              <p:cNvPr id="3" name="Rectangle 2">
                <a:extLst>
                  <a:ext uri="{FF2B5EF4-FFF2-40B4-BE49-F238E27FC236}">
                    <a16:creationId xmlns:a16="http://schemas.microsoft.com/office/drawing/2014/main" id="{0B44034D-63EF-4EE7-A689-028C017002AC}"/>
                  </a:ext>
                </a:extLst>
              </p:cNvPr>
              <p:cNvSpPr/>
              <p:nvPr/>
            </p:nvSpPr>
            <p:spPr>
              <a:xfrm>
                <a:off x="4648200" y="1524000"/>
                <a:ext cx="3429000" cy="356652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9" name="Straight Connector 8">
                <a:extLst>
                  <a:ext uri="{FF2B5EF4-FFF2-40B4-BE49-F238E27FC236}">
                    <a16:creationId xmlns:a16="http://schemas.microsoft.com/office/drawing/2014/main" id="{50EF74F1-1FF8-4F1E-A558-79B89D37700A}"/>
                  </a:ext>
                </a:extLst>
              </p:cNvPr>
              <p:cNvCxnSpPr>
                <a:cxnSpLocks/>
              </p:cNvCxnSpPr>
              <p:nvPr/>
            </p:nvCxnSpPr>
            <p:spPr>
              <a:xfrm>
                <a:off x="3200400" y="249479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05A537-A895-4E93-9DCD-D361377B92D5}"/>
                  </a:ext>
                </a:extLst>
              </p:cNvPr>
              <p:cNvCxnSpPr>
                <a:cxnSpLocks/>
              </p:cNvCxnSpPr>
              <p:nvPr/>
            </p:nvCxnSpPr>
            <p:spPr>
              <a:xfrm>
                <a:off x="3200400" y="281330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854BB1-3BF1-4CA0-9B08-DB2822CD3697}"/>
                  </a:ext>
                </a:extLst>
              </p:cNvPr>
              <p:cNvCxnSpPr>
                <a:cxnSpLocks/>
              </p:cNvCxnSpPr>
              <p:nvPr/>
            </p:nvCxnSpPr>
            <p:spPr>
              <a:xfrm>
                <a:off x="3200400" y="313182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B948CE-4803-4157-AD0A-A085810E8472}"/>
                  </a:ext>
                </a:extLst>
              </p:cNvPr>
              <p:cNvCxnSpPr>
                <a:cxnSpLocks/>
              </p:cNvCxnSpPr>
              <p:nvPr/>
            </p:nvCxnSpPr>
            <p:spPr>
              <a:xfrm>
                <a:off x="3200400" y="345033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C8A01D-EA60-4199-8ACC-D63A59F8A36A}"/>
                  </a:ext>
                </a:extLst>
              </p:cNvPr>
              <p:cNvCxnSpPr>
                <a:cxnSpLocks/>
              </p:cNvCxnSpPr>
              <p:nvPr/>
            </p:nvCxnSpPr>
            <p:spPr>
              <a:xfrm>
                <a:off x="3200400" y="376885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A85467-96F2-442D-A6C0-97284752E2F2}"/>
                  </a:ext>
                </a:extLst>
              </p:cNvPr>
              <p:cNvCxnSpPr>
                <a:cxnSpLocks/>
              </p:cNvCxnSpPr>
              <p:nvPr/>
            </p:nvCxnSpPr>
            <p:spPr>
              <a:xfrm>
                <a:off x="3200400" y="408736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0B5EF59-EB79-42BC-B752-91F8059FDC2A}"/>
                  </a:ext>
                </a:extLst>
              </p:cNvPr>
              <p:cNvCxnSpPr>
                <a:cxnSpLocks/>
              </p:cNvCxnSpPr>
              <p:nvPr/>
            </p:nvCxnSpPr>
            <p:spPr>
              <a:xfrm>
                <a:off x="3200400" y="440588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50618D-9DEF-41E5-BAB6-01883B9C3037}"/>
                  </a:ext>
                </a:extLst>
              </p:cNvPr>
              <p:cNvCxnSpPr>
                <a:cxnSpLocks/>
              </p:cNvCxnSpPr>
              <p:nvPr/>
            </p:nvCxnSpPr>
            <p:spPr>
              <a:xfrm>
                <a:off x="3200400" y="4724399"/>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6C94E55-396C-4AE8-BC22-CF3A62E1F52C}"/>
                  </a:ext>
                </a:extLst>
              </p:cNvPr>
              <p:cNvSpPr/>
              <p:nvPr/>
            </p:nvSpPr>
            <p:spPr>
              <a:xfrm>
                <a:off x="6019800" y="2293669"/>
                <a:ext cx="1600200" cy="2659329"/>
              </a:xfrm>
              <a:custGeom>
                <a:avLst/>
                <a:gdLst>
                  <a:gd name="connsiteX0" fmla="*/ 0 w 1600200"/>
                  <a:gd name="connsiteY0" fmla="*/ 0 h 2659329"/>
                  <a:gd name="connsiteX1" fmla="*/ 517398 w 1600200"/>
                  <a:gd name="connsiteY1" fmla="*/ 0 h 2659329"/>
                  <a:gd name="connsiteX2" fmla="*/ 1002792 w 1600200"/>
                  <a:gd name="connsiteY2" fmla="*/ 0 h 2659329"/>
                  <a:gd name="connsiteX3" fmla="*/ 1600200 w 1600200"/>
                  <a:gd name="connsiteY3" fmla="*/ 0 h 2659329"/>
                  <a:gd name="connsiteX4" fmla="*/ 1600200 w 1600200"/>
                  <a:gd name="connsiteY4" fmla="*/ 505273 h 2659329"/>
                  <a:gd name="connsiteX5" fmla="*/ 1600200 w 1600200"/>
                  <a:gd name="connsiteY5" fmla="*/ 983952 h 2659329"/>
                  <a:gd name="connsiteX6" fmla="*/ 1600200 w 1600200"/>
                  <a:gd name="connsiteY6" fmla="*/ 1462631 h 2659329"/>
                  <a:gd name="connsiteX7" fmla="*/ 1600200 w 1600200"/>
                  <a:gd name="connsiteY7" fmla="*/ 1994497 h 2659329"/>
                  <a:gd name="connsiteX8" fmla="*/ 1600200 w 1600200"/>
                  <a:gd name="connsiteY8" fmla="*/ 2659329 h 2659329"/>
                  <a:gd name="connsiteX9" fmla="*/ 1098804 w 1600200"/>
                  <a:gd name="connsiteY9" fmla="*/ 2659329 h 2659329"/>
                  <a:gd name="connsiteX10" fmla="*/ 565404 w 1600200"/>
                  <a:gd name="connsiteY10" fmla="*/ 2659329 h 2659329"/>
                  <a:gd name="connsiteX11" fmla="*/ 0 w 1600200"/>
                  <a:gd name="connsiteY11" fmla="*/ 2659329 h 2659329"/>
                  <a:gd name="connsiteX12" fmla="*/ 0 w 1600200"/>
                  <a:gd name="connsiteY12" fmla="*/ 2154056 h 2659329"/>
                  <a:gd name="connsiteX13" fmla="*/ 0 w 1600200"/>
                  <a:gd name="connsiteY13" fmla="*/ 1648784 h 2659329"/>
                  <a:gd name="connsiteX14" fmla="*/ 0 w 1600200"/>
                  <a:gd name="connsiteY14" fmla="*/ 1063732 h 2659329"/>
                  <a:gd name="connsiteX15" fmla="*/ 0 w 1600200"/>
                  <a:gd name="connsiteY15" fmla="*/ 478679 h 2659329"/>
                  <a:gd name="connsiteX16" fmla="*/ 0 w 1600200"/>
                  <a:gd name="connsiteY16" fmla="*/ 0 h 265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0200" h="2659329" extrusionOk="0">
                    <a:moveTo>
                      <a:pt x="0" y="0"/>
                    </a:moveTo>
                    <a:cubicBezTo>
                      <a:pt x="190549" y="-61256"/>
                      <a:pt x="276821" y="17952"/>
                      <a:pt x="517398" y="0"/>
                    </a:cubicBezTo>
                    <a:cubicBezTo>
                      <a:pt x="757975" y="-17952"/>
                      <a:pt x="768003" y="50003"/>
                      <a:pt x="1002792" y="0"/>
                    </a:cubicBezTo>
                    <a:cubicBezTo>
                      <a:pt x="1237581" y="-50003"/>
                      <a:pt x="1449060" y="58031"/>
                      <a:pt x="1600200" y="0"/>
                    </a:cubicBezTo>
                    <a:cubicBezTo>
                      <a:pt x="1642386" y="142410"/>
                      <a:pt x="1581522" y="341531"/>
                      <a:pt x="1600200" y="505273"/>
                    </a:cubicBezTo>
                    <a:cubicBezTo>
                      <a:pt x="1618878" y="669015"/>
                      <a:pt x="1572136" y="799590"/>
                      <a:pt x="1600200" y="983952"/>
                    </a:cubicBezTo>
                    <a:cubicBezTo>
                      <a:pt x="1628264" y="1168314"/>
                      <a:pt x="1591266" y="1305694"/>
                      <a:pt x="1600200" y="1462631"/>
                    </a:cubicBezTo>
                    <a:cubicBezTo>
                      <a:pt x="1609134" y="1619568"/>
                      <a:pt x="1581094" y="1761713"/>
                      <a:pt x="1600200" y="1994497"/>
                    </a:cubicBezTo>
                    <a:cubicBezTo>
                      <a:pt x="1619306" y="2227281"/>
                      <a:pt x="1544437" y="2344415"/>
                      <a:pt x="1600200" y="2659329"/>
                    </a:cubicBezTo>
                    <a:cubicBezTo>
                      <a:pt x="1431770" y="2690247"/>
                      <a:pt x="1263146" y="2647046"/>
                      <a:pt x="1098804" y="2659329"/>
                    </a:cubicBezTo>
                    <a:cubicBezTo>
                      <a:pt x="934462" y="2671612"/>
                      <a:pt x="807035" y="2631331"/>
                      <a:pt x="565404" y="2659329"/>
                    </a:cubicBezTo>
                    <a:cubicBezTo>
                      <a:pt x="323773" y="2687327"/>
                      <a:pt x="256319" y="2599610"/>
                      <a:pt x="0" y="2659329"/>
                    </a:cubicBezTo>
                    <a:cubicBezTo>
                      <a:pt x="-32527" y="2447711"/>
                      <a:pt x="57126" y="2372705"/>
                      <a:pt x="0" y="2154056"/>
                    </a:cubicBezTo>
                    <a:cubicBezTo>
                      <a:pt x="-57126" y="1935407"/>
                      <a:pt x="36565" y="1860804"/>
                      <a:pt x="0" y="1648784"/>
                    </a:cubicBezTo>
                    <a:cubicBezTo>
                      <a:pt x="-36565" y="1436764"/>
                      <a:pt x="48348" y="1309580"/>
                      <a:pt x="0" y="1063732"/>
                    </a:cubicBezTo>
                    <a:cubicBezTo>
                      <a:pt x="-48348" y="817884"/>
                      <a:pt x="70130" y="675126"/>
                      <a:pt x="0" y="478679"/>
                    </a:cubicBezTo>
                    <a:cubicBezTo>
                      <a:pt x="-70130" y="282232"/>
                      <a:pt x="44316" y="169695"/>
                      <a:pt x="0" y="0"/>
                    </a:cubicBezTo>
                    <a:close/>
                  </a:path>
                </a:pathLst>
              </a:custGeom>
              <a:noFill/>
              <a:ln>
                <a:solidFill>
                  <a:schemeClr val="bg1">
                    <a:lumMod val="50000"/>
                  </a:schemeClr>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50000"/>
                      </a:schemeClr>
                    </a:solidFill>
                    <a:latin typeface="Arial" pitchFamily="34" charset="0"/>
                    <a:cs typeface="Arial" pitchFamily="34" charset="0"/>
                  </a:rPr>
                  <a:t>TX Array</a:t>
                </a:r>
              </a:p>
              <a:p>
                <a:pPr algn="ctr"/>
                <a:r>
                  <a:rPr lang="en-US">
                    <a:solidFill>
                      <a:schemeClr val="bg1">
                        <a:lumMod val="50000"/>
                      </a:schemeClr>
                    </a:solidFill>
                    <a:latin typeface="Arial" pitchFamily="34" charset="0"/>
                    <a:cs typeface="Arial" pitchFamily="34" charset="0"/>
                  </a:rPr>
                  <a:t>S-parameters</a:t>
                </a:r>
              </a:p>
            </p:txBody>
          </p:sp>
          <p:cxnSp>
            <p:nvCxnSpPr>
              <p:cNvPr id="31" name="Straight Connector 30">
                <a:extLst>
                  <a:ext uri="{FF2B5EF4-FFF2-40B4-BE49-F238E27FC236}">
                    <a16:creationId xmlns:a16="http://schemas.microsoft.com/office/drawing/2014/main" id="{4B989CCA-3BF4-4138-9D7F-A3968FF19277}"/>
                  </a:ext>
                </a:extLst>
              </p:cNvPr>
              <p:cNvCxnSpPr>
                <a:cxnSpLocks/>
              </p:cNvCxnSpPr>
              <p:nvPr/>
            </p:nvCxnSpPr>
            <p:spPr>
              <a:xfrm>
                <a:off x="4648200" y="249479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8AA9803-BBF7-4D41-8451-DD27F29B9DB3}"/>
                  </a:ext>
                </a:extLst>
              </p:cNvPr>
              <p:cNvCxnSpPr>
                <a:cxnSpLocks/>
              </p:cNvCxnSpPr>
              <p:nvPr/>
            </p:nvCxnSpPr>
            <p:spPr>
              <a:xfrm>
                <a:off x="4648200" y="2822479"/>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65B62E-64D9-428F-A40F-F94C268B0533}"/>
                  </a:ext>
                </a:extLst>
              </p:cNvPr>
              <p:cNvCxnSpPr>
                <a:cxnSpLocks/>
              </p:cNvCxnSpPr>
              <p:nvPr/>
            </p:nvCxnSpPr>
            <p:spPr>
              <a:xfrm>
                <a:off x="4648200" y="313182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AFE4BC-584A-4A62-855C-911DC714F2E8}"/>
                  </a:ext>
                </a:extLst>
              </p:cNvPr>
              <p:cNvCxnSpPr>
                <a:cxnSpLocks/>
              </p:cNvCxnSpPr>
              <p:nvPr/>
            </p:nvCxnSpPr>
            <p:spPr>
              <a:xfrm>
                <a:off x="4648200" y="3450338"/>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374330-F36E-46B4-B944-7410C4D50202}"/>
                  </a:ext>
                </a:extLst>
              </p:cNvPr>
              <p:cNvCxnSpPr>
                <a:cxnSpLocks/>
              </p:cNvCxnSpPr>
              <p:nvPr/>
            </p:nvCxnSpPr>
            <p:spPr>
              <a:xfrm>
                <a:off x="4648200" y="377409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766256-7B7E-4272-A6D2-294ABE405CC6}"/>
                  </a:ext>
                </a:extLst>
              </p:cNvPr>
              <p:cNvCxnSpPr>
                <a:cxnSpLocks/>
              </p:cNvCxnSpPr>
              <p:nvPr/>
            </p:nvCxnSpPr>
            <p:spPr>
              <a:xfrm>
                <a:off x="4648200" y="4087368"/>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D8A757-FA14-4A64-A014-7453371E65C1}"/>
                  </a:ext>
                </a:extLst>
              </p:cNvPr>
              <p:cNvCxnSpPr>
                <a:cxnSpLocks/>
              </p:cNvCxnSpPr>
              <p:nvPr/>
            </p:nvCxnSpPr>
            <p:spPr>
              <a:xfrm>
                <a:off x="4648200" y="440588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FD01E8-D5EB-4C27-A6D8-53593A9796A8}"/>
                  </a:ext>
                </a:extLst>
              </p:cNvPr>
              <p:cNvCxnSpPr>
                <a:cxnSpLocks/>
              </p:cNvCxnSpPr>
              <p:nvPr/>
            </p:nvCxnSpPr>
            <p:spPr>
              <a:xfrm>
                <a:off x="4648200" y="4724399"/>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6E4AB1B-4125-40F0-8F50-B018C1B317EB}"/>
                  </a:ext>
                </a:extLst>
              </p:cNvPr>
              <p:cNvSpPr/>
              <p:nvPr/>
            </p:nvSpPr>
            <p:spPr>
              <a:xfrm>
                <a:off x="4800600" y="2227754"/>
                <a:ext cx="152400" cy="457200"/>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16" name="Straight Connector 15">
                <a:extLst>
                  <a:ext uri="{FF2B5EF4-FFF2-40B4-BE49-F238E27FC236}">
                    <a16:creationId xmlns:a16="http://schemas.microsoft.com/office/drawing/2014/main" id="{38113828-982F-42D8-9360-8F0C125AE8E4}"/>
                  </a:ext>
                </a:extLst>
              </p:cNvPr>
              <p:cNvCxnSpPr>
                <a:cxnSpLocks/>
                <a:stCxn id="14" idx="7"/>
              </p:cNvCxnSpPr>
              <p:nvPr/>
            </p:nvCxnSpPr>
            <p:spPr>
              <a:xfrm flipV="1">
                <a:off x="4930682" y="2137333"/>
                <a:ext cx="398596" cy="1573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271D81-7C10-46C3-AF23-29CD2AA5D701}"/>
                  </a:ext>
                </a:extLst>
              </p:cNvPr>
              <p:cNvSpPr txBox="1"/>
              <p:nvPr/>
            </p:nvSpPr>
            <p:spPr>
              <a:xfrm>
                <a:off x="4540338" y="1520712"/>
                <a:ext cx="3582443" cy="646331"/>
              </a:xfrm>
              <a:prstGeom prst="rect">
                <a:avLst/>
              </a:prstGeom>
              <a:noFill/>
            </p:spPr>
            <p:txBody>
              <a:bodyPr wrap="square" rtlCol="0">
                <a:spAutoFit/>
              </a:bodyPr>
              <a:lstStyle/>
              <a:p>
                <a:pPr algn="ctr"/>
                <a:r>
                  <a:rPr lang="en-US" i="1">
                    <a:solidFill>
                      <a:schemeClr val="bg1">
                        <a:lumMod val="50000"/>
                      </a:schemeClr>
                    </a:solidFill>
                    <a:latin typeface="Arial" pitchFamily="34" charset="0"/>
                    <a:cs typeface="Arial" pitchFamily="34" charset="0"/>
                  </a:rPr>
                  <a:t>Instantaneous voltage excitation to compute radiation pattern</a:t>
                </a:r>
              </a:p>
            </p:txBody>
          </p:sp>
        </p:grpSp>
        <p:grpSp>
          <p:nvGrpSpPr>
            <p:cNvPr id="55" name="Group 54">
              <a:extLst>
                <a:ext uri="{FF2B5EF4-FFF2-40B4-BE49-F238E27FC236}">
                  <a16:creationId xmlns:a16="http://schemas.microsoft.com/office/drawing/2014/main" id="{D92998EE-62C3-433D-96B3-EC4B1DDC8FB4}"/>
                </a:ext>
              </a:extLst>
            </p:cNvPr>
            <p:cNvGrpSpPr/>
            <p:nvPr/>
          </p:nvGrpSpPr>
          <p:grpSpPr>
            <a:xfrm>
              <a:off x="1048130" y="3820768"/>
              <a:ext cx="630301" cy="676221"/>
              <a:chOff x="4861670" y="2909520"/>
              <a:chExt cx="630301" cy="676221"/>
            </a:xfrm>
          </p:grpSpPr>
          <p:cxnSp>
            <p:nvCxnSpPr>
              <p:cNvPr id="51" name="Straight Arrow Connector 50">
                <a:extLst>
                  <a:ext uri="{FF2B5EF4-FFF2-40B4-BE49-F238E27FC236}">
                    <a16:creationId xmlns:a16="http://schemas.microsoft.com/office/drawing/2014/main" id="{A80D77DA-4B68-46FA-9991-C06D3F54BF53}"/>
                  </a:ext>
                </a:extLst>
              </p:cNvPr>
              <p:cNvCxnSpPr>
                <a:cxnSpLocks/>
              </p:cNvCxnSpPr>
              <p:nvPr/>
            </p:nvCxnSpPr>
            <p:spPr>
              <a:xfrm>
                <a:off x="5121813" y="2909520"/>
                <a:ext cx="252912"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17A6BA-DFAB-4AE4-B4C2-A71FAF8FBC88}"/>
                  </a:ext>
                </a:extLst>
              </p:cNvPr>
              <p:cNvSpPr txBox="1"/>
              <p:nvPr/>
            </p:nvSpPr>
            <p:spPr>
              <a:xfrm>
                <a:off x="4861670" y="3247187"/>
                <a:ext cx="630301" cy="338554"/>
              </a:xfrm>
              <a:prstGeom prst="rect">
                <a:avLst/>
              </a:prstGeom>
              <a:noFill/>
            </p:spPr>
            <p:txBody>
              <a:bodyPr wrap="none" rtlCol="0">
                <a:spAutoFit/>
              </a:bodyPr>
              <a:lstStyle/>
              <a:p>
                <a:r>
                  <a:rPr lang="en-US" sz="1600" err="1">
                    <a:solidFill>
                      <a:schemeClr val="bg1">
                        <a:lumMod val="50000"/>
                      </a:schemeClr>
                    </a:solidFill>
                    <a:latin typeface="Arial" pitchFamily="34" charset="0"/>
                    <a:cs typeface="Arial" pitchFamily="34" charset="0"/>
                  </a:rPr>
                  <a:t>S</a:t>
                </a:r>
                <a:r>
                  <a:rPr lang="en-US" sz="1600" baseline="-25000" err="1">
                    <a:solidFill>
                      <a:schemeClr val="bg1">
                        <a:lumMod val="50000"/>
                      </a:schemeClr>
                    </a:solidFill>
                    <a:latin typeface="Arial" pitchFamily="34" charset="0"/>
                    <a:cs typeface="Arial" pitchFamily="34" charset="0"/>
                  </a:rPr>
                  <a:t>array</a:t>
                </a:r>
                <a:endParaRPr lang="en-US" sz="1600" baseline="-25000">
                  <a:solidFill>
                    <a:schemeClr val="bg1">
                      <a:lumMod val="50000"/>
                    </a:schemeClr>
                  </a:solidFill>
                  <a:latin typeface="Arial" pitchFamily="34" charset="0"/>
                  <a:cs typeface="Arial" pitchFamily="34" charset="0"/>
                </a:endParaRPr>
              </a:p>
            </p:txBody>
          </p:sp>
          <p:cxnSp>
            <p:nvCxnSpPr>
              <p:cNvPr id="54" name="Straight Connector 53">
                <a:extLst>
                  <a:ext uri="{FF2B5EF4-FFF2-40B4-BE49-F238E27FC236}">
                    <a16:creationId xmlns:a16="http://schemas.microsoft.com/office/drawing/2014/main" id="{6836E7EE-3A7D-4DA1-8386-AED91EA8EF60}"/>
                  </a:ext>
                </a:extLst>
              </p:cNvPr>
              <p:cNvCxnSpPr/>
              <p:nvPr/>
            </p:nvCxnSpPr>
            <p:spPr>
              <a:xfrm>
                <a:off x="5121813" y="2909520"/>
                <a:ext cx="0" cy="44328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0FB4217E-0850-4282-B062-FC6FCE68A261}"/>
                </a:ext>
              </a:extLst>
            </p:cNvPr>
            <p:cNvCxnSpPr>
              <a:cxnSpLocks/>
              <a:stCxn id="3" idx="3"/>
            </p:cNvCxnSpPr>
            <p:nvPr/>
          </p:nvCxnSpPr>
          <p:spPr>
            <a:xfrm flipV="1">
              <a:off x="5715000" y="3777632"/>
              <a:ext cx="457200" cy="1706"/>
            </a:xfrm>
            <a:prstGeom prst="straightConnector1">
              <a:avLst/>
            </a:prstGeom>
            <a:ln w="254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B4653B3-F268-4AA5-A1C1-DCC4C0A4C052}"/>
                </a:ext>
              </a:extLst>
            </p:cNvPr>
            <p:cNvSpPr txBox="1"/>
            <p:nvPr/>
          </p:nvSpPr>
          <p:spPr>
            <a:xfrm>
              <a:off x="567705" y="2663868"/>
              <a:ext cx="682840"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V</a:t>
              </a:r>
              <a:r>
                <a:rPr lang="en-US" sz="2000" i="1" baseline="-25000">
                  <a:solidFill>
                    <a:schemeClr val="tx2"/>
                  </a:solidFill>
                  <a:latin typeface="Arial" pitchFamily="34" charset="0"/>
                  <a:cs typeface="Arial" pitchFamily="34" charset="0"/>
                </a:rPr>
                <a:t>TX</a:t>
              </a:r>
            </a:p>
          </p:txBody>
        </p:sp>
        <p:sp>
          <p:nvSpPr>
            <p:cNvPr id="67" name="TextBox 66">
              <a:extLst>
                <a:ext uri="{FF2B5EF4-FFF2-40B4-BE49-F238E27FC236}">
                  <a16:creationId xmlns:a16="http://schemas.microsoft.com/office/drawing/2014/main" id="{98827A23-DBC0-43AC-BC63-BFC9EACCBC4B}"/>
                </a:ext>
              </a:extLst>
            </p:cNvPr>
            <p:cNvSpPr txBox="1"/>
            <p:nvPr/>
          </p:nvSpPr>
          <p:spPr>
            <a:xfrm>
              <a:off x="1555124" y="2584481"/>
              <a:ext cx="471152"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I</a:t>
              </a:r>
              <a:r>
                <a:rPr lang="en-US" sz="2000" i="1" baseline="-25000">
                  <a:solidFill>
                    <a:schemeClr val="tx2"/>
                  </a:solidFill>
                  <a:latin typeface="Arial" pitchFamily="34" charset="0"/>
                  <a:cs typeface="Arial" pitchFamily="34" charset="0"/>
                </a:rPr>
                <a:t>TX</a:t>
              </a:r>
            </a:p>
          </p:txBody>
        </p:sp>
      </p:grpSp>
      <p:sp>
        <p:nvSpPr>
          <p:cNvPr id="103" name="TextBox 102">
            <a:extLst>
              <a:ext uri="{FF2B5EF4-FFF2-40B4-BE49-F238E27FC236}">
                <a16:creationId xmlns:a16="http://schemas.microsoft.com/office/drawing/2014/main" id="{B44EC1A5-C52D-485D-9D0E-3FBD8E6F8036}"/>
              </a:ext>
            </a:extLst>
          </p:cNvPr>
          <p:cNvSpPr txBox="1"/>
          <p:nvPr/>
        </p:nvSpPr>
        <p:spPr>
          <a:xfrm>
            <a:off x="5988526" y="2611775"/>
            <a:ext cx="1056063" cy="400110"/>
          </a:xfrm>
          <a:prstGeom prst="rect">
            <a:avLst/>
          </a:prstGeom>
          <a:noFill/>
        </p:spPr>
        <p:txBody>
          <a:bodyPr wrap="square" rtlCol="0">
            <a:spAutoFit/>
          </a:bodyPr>
          <a:lstStyle/>
          <a:p>
            <a:r>
              <a:rPr lang="en-US" sz="2000" i="1" err="1">
                <a:solidFill>
                  <a:schemeClr val="tx2"/>
                </a:solidFill>
                <a:latin typeface="Arial" pitchFamily="34" charset="0"/>
                <a:cs typeface="Arial" pitchFamily="34" charset="0"/>
              </a:rPr>
              <a:t>RX</a:t>
            </a:r>
            <a:r>
              <a:rPr lang="en-US" sz="2000" i="1" baseline="-25000" err="1">
                <a:solidFill>
                  <a:schemeClr val="tx2"/>
                </a:solidFill>
                <a:latin typeface="Arial" pitchFamily="34" charset="0"/>
                <a:cs typeface="Arial" pitchFamily="34" charset="0"/>
              </a:rPr>
              <a:t>signal</a:t>
            </a:r>
            <a:endParaRPr lang="en-US" sz="2000" i="1" baseline="-25000">
              <a:solidFill>
                <a:schemeClr val="tx2"/>
              </a:solidFill>
              <a:latin typeface="Arial" pitchFamily="34" charset="0"/>
              <a:cs typeface="Arial" pitchFamily="34" charset="0"/>
            </a:endParaRPr>
          </a:p>
        </p:txBody>
      </p:sp>
      <p:grpSp>
        <p:nvGrpSpPr>
          <p:cNvPr id="114" name="Group 113">
            <a:extLst>
              <a:ext uri="{FF2B5EF4-FFF2-40B4-BE49-F238E27FC236}">
                <a16:creationId xmlns:a16="http://schemas.microsoft.com/office/drawing/2014/main" id="{AD8FBC65-3A9D-4489-9AE3-0DD32D429E78}"/>
              </a:ext>
            </a:extLst>
          </p:cNvPr>
          <p:cNvGrpSpPr/>
          <p:nvPr/>
        </p:nvGrpSpPr>
        <p:grpSpPr>
          <a:xfrm>
            <a:off x="6525889" y="776233"/>
            <a:ext cx="5597798" cy="3566525"/>
            <a:chOff x="6525889" y="1996075"/>
            <a:chExt cx="5597798" cy="3566525"/>
          </a:xfrm>
        </p:grpSpPr>
        <p:sp>
          <p:nvSpPr>
            <p:cNvPr id="72" name="Rectangle 71">
              <a:extLst>
                <a:ext uri="{FF2B5EF4-FFF2-40B4-BE49-F238E27FC236}">
                  <a16:creationId xmlns:a16="http://schemas.microsoft.com/office/drawing/2014/main" id="{C2B5F361-361C-4DB5-85C4-CAF872B57848}"/>
                </a:ext>
              </a:extLst>
            </p:cNvPr>
            <p:cNvSpPr/>
            <p:nvPr/>
          </p:nvSpPr>
          <p:spPr>
            <a:xfrm rot="10800000">
              <a:off x="6983089" y="1996075"/>
              <a:ext cx="3429000" cy="356652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73" name="Straight Connector 72">
              <a:extLst>
                <a:ext uri="{FF2B5EF4-FFF2-40B4-BE49-F238E27FC236}">
                  <a16:creationId xmlns:a16="http://schemas.microsoft.com/office/drawing/2014/main" id="{D61FC2BB-286F-48D9-AA31-61CB10DDCC34}"/>
                </a:ext>
              </a:extLst>
            </p:cNvPr>
            <p:cNvCxnSpPr>
              <a:cxnSpLocks/>
            </p:cNvCxnSpPr>
            <p:nvPr/>
          </p:nvCxnSpPr>
          <p:spPr>
            <a:xfrm rot="10800000">
              <a:off x="10412089" y="515760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1C9C50-7DDA-43DD-828C-50BDD5542BDE}"/>
                </a:ext>
              </a:extLst>
            </p:cNvPr>
            <p:cNvCxnSpPr>
              <a:cxnSpLocks/>
            </p:cNvCxnSpPr>
            <p:nvPr/>
          </p:nvCxnSpPr>
          <p:spPr>
            <a:xfrm rot="10800000">
              <a:off x="10412089" y="483909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553A2EF-9CC2-4FD6-A1F5-BAA0BF03BF93}"/>
                </a:ext>
              </a:extLst>
            </p:cNvPr>
            <p:cNvCxnSpPr>
              <a:cxnSpLocks/>
            </p:cNvCxnSpPr>
            <p:nvPr/>
          </p:nvCxnSpPr>
          <p:spPr>
            <a:xfrm rot="10800000">
              <a:off x="10412089" y="452057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8A0F0C-DE1D-4F41-A12E-083E49BE5C38}"/>
                </a:ext>
              </a:extLst>
            </p:cNvPr>
            <p:cNvCxnSpPr>
              <a:cxnSpLocks/>
            </p:cNvCxnSpPr>
            <p:nvPr/>
          </p:nvCxnSpPr>
          <p:spPr>
            <a:xfrm rot="10800000">
              <a:off x="10412089" y="420206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441B4D-2446-4B95-A25D-CF4F6B3A272B}"/>
                </a:ext>
              </a:extLst>
            </p:cNvPr>
            <p:cNvCxnSpPr>
              <a:cxnSpLocks/>
            </p:cNvCxnSpPr>
            <p:nvPr/>
          </p:nvCxnSpPr>
          <p:spPr>
            <a:xfrm rot="10800000">
              <a:off x="10412089" y="388354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7EAF90-8E2A-4CF7-B509-24076DE343F3}"/>
                </a:ext>
              </a:extLst>
            </p:cNvPr>
            <p:cNvCxnSpPr>
              <a:cxnSpLocks/>
            </p:cNvCxnSpPr>
            <p:nvPr/>
          </p:nvCxnSpPr>
          <p:spPr>
            <a:xfrm rot="10800000">
              <a:off x="10412089" y="356503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02963F4-7C4C-493A-8343-C2806A5739FA}"/>
                </a:ext>
              </a:extLst>
            </p:cNvPr>
            <p:cNvCxnSpPr>
              <a:cxnSpLocks/>
            </p:cNvCxnSpPr>
            <p:nvPr/>
          </p:nvCxnSpPr>
          <p:spPr>
            <a:xfrm rot="10800000">
              <a:off x="10412089" y="324651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A667361-1D82-417B-AAF5-44A2F6E4A313}"/>
                </a:ext>
              </a:extLst>
            </p:cNvPr>
            <p:cNvCxnSpPr>
              <a:cxnSpLocks/>
            </p:cNvCxnSpPr>
            <p:nvPr/>
          </p:nvCxnSpPr>
          <p:spPr>
            <a:xfrm rot="10800000">
              <a:off x="10412089" y="2928001"/>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410E84E4-CC29-4E19-B78A-2F5BAAB97C3C}"/>
                </a:ext>
              </a:extLst>
            </p:cNvPr>
            <p:cNvSpPr/>
            <p:nvPr/>
          </p:nvSpPr>
          <p:spPr>
            <a:xfrm>
              <a:off x="7438255" y="2792211"/>
              <a:ext cx="1600200" cy="2659329"/>
            </a:xfrm>
            <a:custGeom>
              <a:avLst/>
              <a:gdLst>
                <a:gd name="connsiteX0" fmla="*/ 0 w 1600200"/>
                <a:gd name="connsiteY0" fmla="*/ 0 h 2659329"/>
                <a:gd name="connsiteX1" fmla="*/ 517398 w 1600200"/>
                <a:gd name="connsiteY1" fmla="*/ 0 h 2659329"/>
                <a:gd name="connsiteX2" fmla="*/ 1002792 w 1600200"/>
                <a:gd name="connsiteY2" fmla="*/ 0 h 2659329"/>
                <a:gd name="connsiteX3" fmla="*/ 1600200 w 1600200"/>
                <a:gd name="connsiteY3" fmla="*/ 0 h 2659329"/>
                <a:gd name="connsiteX4" fmla="*/ 1600200 w 1600200"/>
                <a:gd name="connsiteY4" fmla="*/ 505273 h 2659329"/>
                <a:gd name="connsiteX5" fmla="*/ 1600200 w 1600200"/>
                <a:gd name="connsiteY5" fmla="*/ 983952 h 2659329"/>
                <a:gd name="connsiteX6" fmla="*/ 1600200 w 1600200"/>
                <a:gd name="connsiteY6" fmla="*/ 1462631 h 2659329"/>
                <a:gd name="connsiteX7" fmla="*/ 1600200 w 1600200"/>
                <a:gd name="connsiteY7" fmla="*/ 1994497 h 2659329"/>
                <a:gd name="connsiteX8" fmla="*/ 1600200 w 1600200"/>
                <a:gd name="connsiteY8" fmla="*/ 2659329 h 2659329"/>
                <a:gd name="connsiteX9" fmla="*/ 1098804 w 1600200"/>
                <a:gd name="connsiteY9" fmla="*/ 2659329 h 2659329"/>
                <a:gd name="connsiteX10" fmla="*/ 565404 w 1600200"/>
                <a:gd name="connsiteY10" fmla="*/ 2659329 h 2659329"/>
                <a:gd name="connsiteX11" fmla="*/ 0 w 1600200"/>
                <a:gd name="connsiteY11" fmla="*/ 2659329 h 2659329"/>
                <a:gd name="connsiteX12" fmla="*/ 0 w 1600200"/>
                <a:gd name="connsiteY12" fmla="*/ 2154056 h 2659329"/>
                <a:gd name="connsiteX13" fmla="*/ 0 w 1600200"/>
                <a:gd name="connsiteY13" fmla="*/ 1648784 h 2659329"/>
                <a:gd name="connsiteX14" fmla="*/ 0 w 1600200"/>
                <a:gd name="connsiteY14" fmla="*/ 1063732 h 2659329"/>
                <a:gd name="connsiteX15" fmla="*/ 0 w 1600200"/>
                <a:gd name="connsiteY15" fmla="*/ 478679 h 2659329"/>
                <a:gd name="connsiteX16" fmla="*/ 0 w 1600200"/>
                <a:gd name="connsiteY16" fmla="*/ 0 h 265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0200" h="2659329" extrusionOk="0">
                  <a:moveTo>
                    <a:pt x="0" y="0"/>
                  </a:moveTo>
                  <a:cubicBezTo>
                    <a:pt x="190549" y="-61256"/>
                    <a:pt x="276821" y="17952"/>
                    <a:pt x="517398" y="0"/>
                  </a:cubicBezTo>
                  <a:cubicBezTo>
                    <a:pt x="757975" y="-17952"/>
                    <a:pt x="768003" y="50003"/>
                    <a:pt x="1002792" y="0"/>
                  </a:cubicBezTo>
                  <a:cubicBezTo>
                    <a:pt x="1237581" y="-50003"/>
                    <a:pt x="1449060" y="58031"/>
                    <a:pt x="1600200" y="0"/>
                  </a:cubicBezTo>
                  <a:cubicBezTo>
                    <a:pt x="1642386" y="142410"/>
                    <a:pt x="1581522" y="341531"/>
                    <a:pt x="1600200" y="505273"/>
                  </a:cubicBezTo>
                  <a:cubicBezTo>
                    <a:pt x="1618878" y="669015"/>
                    <a:pt x="1572136" y="799590"/>
                    <a:pt x="1600200" y="983952"/>
                  </a:cubicBezTo>
                  <a:cubicBezTo>
                    <a:pt x="1628264" y="1168314"/>
                    <a:pt x="1591266" y="1305694"/>
                    <a:pt x="1600200" y="1462631"/>
                  </a:cubicBezTo>
                  <a:cubicBezTo>
                    <a:pt x="1609134" y="1619568"/>
                    <a:pt x="1581094" y="1761713"/>
                    <a:pt x="1600200" y="1994497"/>
                  </a:cubicBezTo>
                  <a:cubicBezTo>
                    <a:pt x="1619306" y="2227281"/>
                    <a:pt x="1544437" y="2344415"/>
                    <a:pt x="1600200" y="2659329"/>
                  </a:cubicBezTo>
                  <a:cubicBezTo>
                    <a:pt x="1431770" y="2690247"/>
                    <a:pt x="1263146" y="2647046"/>
                    <a:pt x="1098804" y="2659329"/>
                  </a:cubicBezTo>
                  <a:cubicBezTo>
                    <a:pt x="934462" y="2671612"/>
                    <a:pt x="807035" y="2631331"/>
                    <a:pt x="565404" y="2659329"/>
                  </a:cubicBezTo>
                  <a:cubicBezTo>
                    <a:pt x="323773" y="2687327"/>
                    <a:pt x="256319" y="2599610"/>
                    <a:pt x="0" y="2659329"/>
                  </a:cubicBezTo>
                  <a:cubicBezTo>
                    <a:pt x="-32527" y="2447711"/>
                    <a:pt x="57126" y="2372705"/>
                    <a:pt x="0" y="2154056"/>
                  </a:cubicBezTo>
                  <a:cubicBezTo>
                    <a:pt x="-57126" y="1935407"/>
                    <a:pt x="36565" y="1860804"/>
                    <a:pt x="0" y="1648784"/>
                  </a:cubicBezTo>
                  <a:cubicBezTo>
                    <a:pt x="-36565" y="1436764"/>
                    <a:pt x="48348" y="1309580"/>
                    <a:pt x="0" y="1063732"/>
                  </a:cubicBezTo>
                  <a:cubicBezTo>
                    <a:pt x="-48348" y="817884"/>
                    <a:pt x="70130" y="675126"/>
                    <a:pt x="0" y="478679"/>
                  </a:cubicBezTo>
                  <a:cubicBezTo>
                    <a:pt x="-70130" y="282232"/>
                    <a:pt x="44316" y="169695"/>
                    <a:pt x="0" y="0"/>
                  </a:cubicBezTo>
                  <a:close/>
                </a:path>
              </a:pathLst>
            </a:custGeom>
            <a:noFill/>
            <a:ln>
              <a:solidFill>
                <a:schemeClr val="bg1">
                  <a:lumMod val="50000"/>
                </a:schemeClr>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50000"/>
                    </a:schemeClr>
                  </a:solidFill>
                  <a:latin typeface="Arial" pitchFamily="34" charset="0"/>
                  <a:cs typeface="Arial" pitchFamily="34" charset="0"/>
                </a:rPr>
                <a:t>RX Array</a:t>
              </a:r>
            </a:p>
            <a:p>
              <a:pPr algn="ctr"/>
              <a:r>
                <a:rPr lang="en-US">
                  <a:solidFill>
                    <a:schemeClr val="bg1">
                      <a:lumMod val="50000"/>
                    </a:schemeClr>
                  </a:solidFill>
                  <a:latin typeface="Arial" pitchFamily="34" charset="0"/>
                  <a:cs typeface="Arial" pitchFamily="34" charset="0"/>
                </a:rPr>
                <a:t>S-parameters</a:t>
              </a:r>
            </a:p>
          </p:txBody>
        </p:sp>
        <p:cxnSp>
          <p:nvCxnSpPr>
            <p:cNvPr id="82" name="Straight Connector 81">
              <a:extLst>
                <a:ext uri="{FF2B5EF4-FFF2-40B4-BE49-F238E27FC236}">
                  <a16:creationId xmlns:a16="http://schemas.microsoft.com/office/drawing/2014/main" id="{B3E8FB95-FFE3-452D-9BA0-766321832B77}"/>
                </a:ext>
              </a:extLst>
            </p:cNvPr>
            <p:cNvCxnSpPr>
              <a:cxnSpLocks/>
            </p:cNvCxnSpPr>
            <p:nvPr/>
          </p:nvCxnSpPr>
          <p:spPr>
            <a:xfrm rot="10800000">
              <a:off x="9040489" y="515760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BC479DF-2E43-4103-AF56-50DC26755D76}"/>
                </a:ext>
              </a:extLst>
            </p:cNvPr>
            <p:cNvCxnSpPr>
              <a:cxnSpLocks/>
            </p:cNvCxnSpPr>
            <p:nvPr/>
          </p:nvCxnSpPr>
          <p:spPr>
            <a:xfrm rot="10800000">
              <a:off x="9040489" y="4829921"/>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1A7F920-3A6B-4108-90F7-1D60AD3E1F3A}"/>
                </a:ext>
              </a:extLst>
            </p:cNvPr>
            <p:cNvCxnSpPr>
              <a:cxnSpLocks/>
            </p:cNvCxnSpPr>
            <p:nvPr/>
          </p:nvCxnSpPr>
          <p:spPr>
            <a:xfrm rot="10800000">
              <a:off x="9040489" y="452057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88B081-5FF0-4712-8580-8FA30360704A}"/>
                </a:ext>
              </a:extLst>
            </p:cNvPr>
            <p:cNvCxnSpPr>
              <a:cxnSpLocks/>
            </p:cNvCxnSpPr>
            <p:nvPr/>
          </p:nvCxnSpPr>
          <p:spPr>
            <a:xfrm rot="10800000">
              <a:off x="9040489" y="4202062"/>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D976A79-BE1D-46FD-BDEF-1E52A88B0535}"/>
                </a:ext>
              </a:extLst>
            </p:cNvPr>
            <p:cNvCxnSpPr>
              <a:cxnSpLocks/>
            </p:cNvCxnSpPr>
            <p:nvPr/>
          </p:nvCxnSpPr>
          <p:spPr>
            <a:xfrm rot="10800000">
              <a:off x="9040489" y="387830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5D777F1-E360-471F-A9F5-5AE3DCC31799}"/>
                </a:ext>
              </a:extLst>
            </p:cNvPr>
            <p:cNvCxnSpPr>
              <a:cxnSpLocks/>
            </p:cNvCxnSpPr>
            <p:nvPr/>
          </p:nvCxnSpPr>
          <p:spPr>
            <a:xfrm rot="10800000">
              <a:off x="9040489" y="3565032"/>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A185ADC-6547-4749-8651-CDD78801DF52}"/>
                </a:ext>
              </a:extLst>
            </p:cNvPr>
            <p:cNvCxnSpPr>
              <a:cxnSpLocks/>
            </p:cNvCxnSpPr>
            <p:nvPr/>
          </p:nvCxnSpPr>
          <p:spPr>
            <a:xfrm rot="10800000">
              <a:off x="9040489" y="324651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4BD3CD3-13EA-41E1-B875-485618AB7011}"/>
                </a:ext>
              </a:extLst>
            </p:cNvPr>
            <p:cNvCxnSpPr>
              <a:cxnSpLocks/>
            </p:cNvCxnSpPr>
            <p:nvPr/>
          </p:nvCxnSpPr>
          <p:spPr>
            <a:xfrm rot="10800000">
              <a:off x="9040489" y="2928001"/>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1D5D7615-0902-49D4-B79D-799C304A7BA0}"/>
                </a:ext>
              </a:extLst>
            </p:cNvPr>
            <p:cNvSpPr/>
            <p:nvPr/>
          </p:nvSpPr>
          <p:spPr>
            <a:xfrm rot="10800000">
              <a:off x="10080968" y="2757696"/>
              <a:ext cx="152400" cy="457200"/>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91" name="Straight Connector 90">
              <a:extLst>
                <a:ext uri="{FF2B5EF4-FFF2-40B4-BE49-F238E27FC236}">
                  <a16:creationId xmlns:a16="http://schemas.microsoft.com/office/drawing/2014/main" id="{E84827E7-D1C8-4793-9B90-D31DE3AE5B47}"/>
                </a:ext>
              </a:extLst>
            </p:cNvPr>
            <p:cNvCxnSpPr>
              <a:cxnSpLocks/>
              <a:stCxn id="90" idx="5"/>
            </p:cNvCxnSpPr>
            <p:nvPr/>
          </p:nvCxnSpPr>
          <p:spPr>
            <a:xfrm flipH="1" flipV="1">
              <a:off x="9576890" y="2586187"/>
              <a:ext cx="526396" cy="23846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B912259-CCE8-429A-96A1-5287D2558A2A}"/>
                </a:ext>
              </a:extLst>
            </p:cNvPr>
            <p:cNvSpPr txBox="1"/>
            <p:nvPr/>
          </p:nvSpPr>
          <p:spPr>
            <a:xfrm>
              <a:off x="6983089" y="2024966"/>
              <a:ext cx="3254851" cy="646331"/>
            </a:xfrm>
            <a:prstGeom prst="rect">
              <a:avLst/>
            </a:prstGeom>
            <a:noFill/>
          </p:spPr>
          <p:txBody>
            <a:bodyPr wrap="square" rtlCol="0">
              <a:spAutoFit/>
            </a:bodyPr>
            <a:lstStyle/>
            <a:p>
              <a:pPr algn="ctr"/>
              <a:r>
                <a:rPr lang="en-US" i="1">
                  <a:solidFill>
                    <a:schemeClr val="bg1">
                      <a:lumMod val="50000"/>
                    </a:schemeClr>
                  </a:solidFill>
                  <a:latin typeface="Arial" pitchFamily="34" charset="0"/>
                  <a:cs typeface="Arial" pitchFamily="34" charset="0"/>
                </a:rPr>
                <a:t>Incident plane wave excitation to compute feed currents</a:t>
              </a:r>
            </a:p>
          </p:txBody>
        </p:sp>
        <p:grpSp>
          <p:nvGrpSpPr>
            <p:cNvPr id="109" name="Group 108">
              <a:extLst>
                <a:ext uri="{FF2B5EF4-FFF2-40B4-BE49-F238E27FC236}">
                  <a16:creationId xmlns:a16="http://schemas.microsoft.com/office/drawing/2014/main" id="{7856631E-6574-4926-A5DE-58F964B7DF11}"/>
                </a:ext>
              </a:extLst>
            </p:cNvPr>
            <p:cNvGrpSpPr/>
            <p:nvPr/>
          </p:nvGrpSpPr>
          <p:grpSpPr>
            <a:xfrm>
              <a:off x="11108353" y="4140058"/>
              <a:ext cx="630301" cy="612557"/>
              <a:chOff x="5791200" y="5848915"/>
              <a:chExt cx="630301" cy="612557"/>
            </a:xfrm>
          </p:grpSpPr>
          <p:sp>
            <p:nvSpPr>
              <p:cNvPr id="95" name="TextBox 94">
                <a:extLst>
                  <a:ext uri="{FF2B5EF4-FFF2-40B4-BE49-F238E27FC236}">
                    <a16:creationId xmlns:a16="http://schemas.microsoft.com/office/drawing/2014/main" id="{0F83ACDA-14E9-4A4B-BF19-F96EA4E4B5BA}"/>
                  </a:ext>
                </a:extLst>
              </p:cNvPr>
              <p:cNvSpPr txBox="1"/>
              <p:nvPr/>
            </p:nvSpPr>
            <p:spPr>
              <a:xfrm>
                <a:off x="5791200" y="6122918"/>
                <a:ext cx="630301" cy="338554"/>
              </a:xfrm>
              <a:prstGeom prst="rect">
                <a:avLst/>
              </a:prstGeom>
              <a:noFill/>
            </p:spPr>
            <p:txBody>
              <a:bodyPr wrap="none" rtlCol="0">
                <a:spAutoFit/>
              </a:bodyPr>
              <a:lstStyle/>
              <a:p>
                <a:r>
                  <a:rPr lang="en-US" sz="1600" err="1">
                    <a:solidFill>
                      <a:schemeClr val="bg1">
                        <a:lumMod val="50000"/>
                      </a:schemeClr>
                    </a:solidFill>
                    <a:latin typeface="Arial" pitchFamily="34" charset="0"/>
                    <a:cs typeface="Arial" pitchFamily="34" charset="0"/>
                  </a:rPr>
                  <a:t>S</a:t>
                </a:r>
                <a:r>
                  <a:rPr lang="en-US" sz="1600" baseline="-25000" err="1">
                    <a:solidFill>
                      <a:schemeClr val="bg1">
                        <a:lumMod val="50000"/>
                      </a:schemeClr>
                    </a:solidFill>
                    <a:latin typeface="Arial" pitchFamily="34" charset="0"/>
                    <a:cs typeface="Arial" pitchFamily="34" charset="0"/>
                  </a:rPr>
                  <a:t>array</a:t>
                </a:r>
                <a:endParaRPr lang="en-US" sz="1600" baseline="-25000">
                  <a:solidFill>
                    <a:schemeClr val="bg1">
                      <a:lumMod val="50000"/>
                    </a:schemeClr>
                  </a:solidFill>
                  <a:latin typeface="Arial" pitchFamily="34" charset="0"/>
                  <a:cs typeface="Arial" pitchFamily="34" charset="0"/>
                </a:endParaRPr>
              </a:p>
            </p:txBody>
          </p:sp>
          <p:cxnSp>
            <p:nvCxnSpPr>
              <p:cNvPr id="98" name="Straight Arrow Connector 97">
                <a:extLst>
                  <a:ext uri="{FF2B5EF4-FFF2-40B4-BE49-F238E27FC236}">
                    <a16:creationId xmlns:a16="http://schemas.microsoft.com/office/drawing/2014/main" id="{04B1D9B3-CE5A-47F2-A466-879EE5259E10}"/>
                  </a:ext>
                </a:extLst>
              </p:cNvPr>
              <p:cNvCxnSpPr>
                <a:cxnSpLocks/>
              </p:cNvCxnSpPr>
              <p:nvPr/>
            </p:nvCxnSpPr>
            <p:spPr>
              <a:xfrm flipH="1" flipV="1">
                <a:off x="5968604" y="5848915"/>
                <a:ext cx="256032"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57078BD-B551-4B99-8884-F6009F6F938D}"/>
                  </a:ext>
                </a:extLst>
              </p:cNvPr>
              <p:cNvCxnSpPr/>
              <p:nvPr/>
            </p:nvCxnSpPr>
            <p:spPr>
              <a:xfrm>
                <a:off x="6224636" y="5848915"/>
                <a:ext cx="0" cy="44328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7B548108-10D8-4277-94E6-34FA0836F3DD}"/>
                </a:ext>
              </a:extLst>
            </p:cNvPr>
            <p:cNvCxnSpPr>
              <a:cxnSpLocks/>
            </p:cNvCxnSpPr>
            <p:nvPr/>
          </p:nvCxnSpPr>
          <p:spPr>
            <a:xfrm flipH="1">
              <a:off x="6525889" y="3779337"/>
              <a:ext cx="457200" cy="0"/>
            </a:xfrm>
            <a:prstGeom prst="straightConnector1">
              <a:avLst/>
            </a:prstGeom>
            <a:ln w="25400">
              <a:solidFill>
                <a:schemeClr val="tx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B1241BB-1228-4B66-87D3-1380D1B45819}"/>
                </a:ext>
              </a:extLst>
            </p:cNvPr>
            <p:cNvSpPr txBox="1"/>
            <p:nvPr/>
          </p:nvSpPr>
          <p:spPr>
            <a:xfrm>
              <a:off x="11477718" y="2687149"/>
              <a:ext cx="645969"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V</a:t>
              </a:r>
              <a:r>
                <a:rPr lang="en-US" sz="2000" i="1" baseline="-25000">
                  <a:solidFill>
                    <a:schemeClr val="tx2"/>
                  </a:solidFill>
                  <a:latin typeface="Arial" pitchFamily="34" charset="0"/>
                  <a:cs typeface="Arial" pitchFamily="34" charset="0"/>
                </a:rPr>
                <a:t>RX</a:t>
              </a:r>
            </a:p>
          </p:txBody>
        </p:sp>
        <p:sp>
          <p:nvSpPr>
            <p:cNvPr id="107" name="TextBox 106">
              <a:extLst>
                <a:ext uri="{FF2B5EF4-FFF2-40B4-BE49-F238E27FC236}">
                  <a16:creationId xmlns:a16="http://schemas.microsoft.com/office/drawing/2014/main" id="{8A7C18E2-A28B-4D86-90D5-47B800E97876}"/>
                </a:ext>
              </a:extLst>
            </p:cNvPr>
            <p:cNvSpPr txBox="1"/>
            <p:nvPr/>
          </p:nvSpPr>
          <p:spPr>
            <a:xfrm>
              <a:off x="10633775" y="2508267"/>
              <a:ext cx="568092"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I</a:t>
              </a:r>
              <a:r>
                <a:rPr lang="en-US" sz="2000" i="1" baseline="-25000">
                  <a:solidFill>
                    <a:schemeClr val="tx2"/>
                  </a:solidFill>
                  <a:latin typeface="Arial" pitchFamily="34" charset="0"/>
                  <a:cs typeface="Arial" pitchFamily="34" charset="0"/>
                </a:rPr>
                <a:t>RX</a:t>
              </a:r>
            </a:p>
          </p:txBody>
        </p:sp>
      </p:grpSp>
      <p:sp>
        <p:nvSpPr>
          <p:cNvPr id="30" name="TextBox 29">
            <a:extLst>
              <a:ext uri="{FF2B5EF4-FFF2-40B4-BE49-F238E27FC236}">
                <a16:creationId xmlns:a16="http://schemas.microsoft.com/office/drawing/2014/main" id="{9DA152E8-8CD5-B53E-67D8-B3789A8236D1}"/>
              </a:ext>
            </a:extLst>
          </p:cNvPr>
          <p:cNvSpPr txBox="1"/>
          <p:nvPr/>
        </p:nvSpPr>
        <p:spPr>
          <a:xfrm>
            <a:off x="274739" y="4486253"/>
            <a:ext cx="9867377" cy="2246769"/>
          </a:xfrm>
          <a:prstGeom prst="rect">
            <a:avLst/>
          </a:prstGeom>
          <a:solidFill>
            <a:schemeClr val="bg1">
              <a:alpha val="50000"/>
            </a:schemeClr>
          </a:solidFill>
        </p:spPr>
        <p:txBody>
          <a:bodyPr wrap="square" rtlCol="0">
            <a:spAutoFit/>
          </a:bodyPr>
          <a:lstStyle/>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Antenna Toolbox array object  or  </a:t>
            </a:r>
            <a:r>
              <a:rPr lang="en-US" sz="2000" b="1" dirty="0">
                <a:solidFill>
                  <a:schemeClr val="tx2"/>
                </a:solidFill>
                <a:latin typeface="Arial" pitchFamily="34" charset="0"/>
                <a:cs typeface="Arial" pitchFamily="34" charset="0"/>
              </a:rPr>
              <a:t>measured antenna object</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Embedded element pattern used to compute the full-array pattern</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Frequency dependent modeling of S-parameters and pattern</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Multicarrier signals</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Polarization effects</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Direction of arrival and departure</a:t>
            </a:r>
          </a:p>
        </p:txBody>
      </p:sp>
    </p:spTree>
    <p:extLst>
      <p:ext uri="{BB962C8B-B14F-4D97-AF65-F5344CB8AC3E}">
        <p14:creationId xmlns:p14="http://schemas.microsoft.com/office/powerpoint/2010/main" val="3122198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C98BA6A-64A0-BFEA-86B3-3321C14E719B}"/>
              </a:ext>
            </a:extLst>
          </p:cNvPr>
          <p:cNvSpPr>
            <a:spLocks noGrp="1"/>
          </p:cNvSpPr>
          <p:nvPr>
            <p:ph idx="1"/>
          </p:nvPr>
        </p:nvSpPr>
        <p:spPr/>
        <p:txBody>
          <a:bodyPr/>
          <a:lstStyle/>
          <a:p>
            <a:r>
              <a:rPr lang="en-US" sz="2000" dirty="0"/>
              <a:t>Import antenna data from measurements or 3</a:t>
            </a:r>
            <a:r>
              <a:rPr lang="en-US" sz="2000" baseline="30000" dirty="0"/>
              <a:t>rd</a:t>
            </a:r>
            <a:r>
              <a:rPr lang="en-US" sz="2000" dirty="0"/>
              <a:t> party EM tools</a:t>
            </a:r>
          </a:p>
          <a:p>
            <a:pPr lvl="1"/>
            <a:r>
              <a:rPr lang="en-US" dirty="0"/>
              <a:t>S-parameters</a:t>
            </a:r>
          </a:p>
          <a:p>
            <a:pPr lvl="1"/>
            <a:r>
              <a:rPr lang="en-US" dirty="0"/>
              <a:t>E-field, embedded element</a:t>
            </a:r>
          </a:p>
          <a:p>
            <a:r>
              <a:rPr lang="en-US" sz="2000" dirty="0"/>
              <a:t>Integrate object into RF simulation and reflector analysis</a:t>
            </a:r>
            <a:endParaRPr lang="LID4096" sz="2000" dirty="0"/>
          </a:p>
        </p:txBody>
      </p:sp>
      <p:sp>
        <p:nvSpPr>
          <p:cNvPr id="2" name="Title 1">
            <a:extLst>
              <a:ext uri="{FF2B5EF4-FFF2-40B4-BE49-F238E27FC236}">
                <a16:creationId xmlns:a16="http://schemas.microsoft.com/office/drawing/2014/main" id="{7A0A5D94-A848-BFC2-B1A8-E13E1D9C6765}"/>
              </a:ext>
            </a:extLst>
          </p:cNvPr>
          <p:cNvSpPr>
            <a:spLocks noGrp="1"/>
          </p:cNvSpPr>
          <p:nvPr>
            <p:ph type="title"/>
          </p:nvPr>
        </p:nvSpPr>
        <p:spPr/>
        <p:txBody>
          <a:bodyPr/>
          <a:lstStyle/>
          <a:p>
            <a:r>
              <a:rPr lang="en-US" dirty="0"/>
              <a:t>Measured Antenna Object</a:t>
            </a:r>
            <a:endParaRPr lang="LID4096" dirty="0"/>
          </a:p>
        </p:txBody>
      </p:sp>
      <p:pic>
        <p:nvPicPr>
          <p:cNvPr id="3" name="Picture 2">
            <a:extLst>
              <a:ext uri="{FF2B5EF4-FFF2-40B4-BE49-F238E27FC236}">
                <a16:creationId xmlns:a16="http://schemas.microsoft.com/office/drawing/2014/main" id="{552FD40D-EFD8-BF57-0560-8F346D4AD4E2}"/>
              </a:ext>
            </a:extLst>
          </p:cNvPr>
          <p:cNvPicPr>
            <a:picLocks noChangeAspect="1"/>
          </p:cNvPicPr>
          <p:nvPr/>
        </p:nvPicPr>
        <p:blipFill>
          <a:blip r:embed="rId3"/>
          <a:stretch>
            <a:fillRect/>
          </a:stretch>
        </p:blipFill>
        <p:spPr>
          <a:xfrm>
            <a:off x="724179" y="3429000"/>
            <a:ext cx="2923890" cy="2743200"/>
          </a:xfrm>
          <a:prstGeom prst="rect">
            <a:avLst/>
          </a:prstGeom>
        </p:spPr>
      </p:pic>
      <p:pic>
        <p:nvPicPr>
          <p:cNvPr id="4" name="Picture 3">
            <a:extLst>
              <a:ext uri="{FF2B5EF4-FFF2-40B4-BE49-F238E27FC236}">
                <a16:creationId xmlns:a16="http://schemas.microsoft.com/office/drawing/2014/main" id="{E0DC559D-A1C0-362E-52D8-F52C92504283}"/>
              </a:ext>
            </a:extLst>
          </p:cNvPr>
          <p:cNvPicPr>
            <a:picLocks noChangeAspect="1"/>
          </p:cNvPicPr>
          <p:nvPr/>
        </p:nvPicPr>
        <p:blipFill>
          <a:blip r:embed="rId4"/>
          <a:stretch>
            <a:fillRect/>
          </a:stretch>
        </p:blipFill>
        <p:spPr>
          <a:xfrm>
            <a:off x="4199962" y="3071576"/>
            <a:ext cx="2819400" cy="3458048"/>
          </a:xfrm>
          <a:prstGeom prst="rect">
            <a:avLst/>
          </a:prstGeom>
        </p:spPr>
      </p:pic>
      <p:sp>
        <p:nvSpPr>
          <p:cNvPr id="6" name="TextBox 5">
            <a:extLst>
              <a:ext uri="{FF2B5EF4-FFF2-40B4-BE49-F238E27FC236}">
                <a16:creationId xmlns:a16="http://schemas.microsoft.com/office/drawing/2014/main" id="{7E1BFB33-A3CA-C047-8FA6-BC721DBD9933}"/>
              </a:ext>
            </a:extLst>
          </p:cNvPr>
          <p:cNvSpPr txBox="1"/>
          <p:nvPr/>
        </p:nvSpPr>
        <p:spPr>
          <a:xfrm>
            <a:off x="7775905" y="4184183"/>
            <a:ext cx="3271133" cy="1815882"/>
          </a:xfrm>
          <a:prstGeom prst="rect">
            <a:avLst/>
          </a:prstGeom>
          <a:noFill/>
        </p:spPr>
        <p:txBody>
          <a:bodyPr wrap="square" rtlCol="0">
            <a:spAutoFit/>
          </a:bodyPr>
          <a:lstStyle/>
          <a:p>
            <a:r>
              <a:rPr lang="en-US" sz="1400" dirty="0">
                <a:latin typeface="Arial" pitchFamily="34" charset="0"/>
                <a:cs typeface="Arial" pitchFamily="34" charset="0"/>
              </a:rPr>
              <a:t>P: No. of observation points</a:t>
            </a:r>
          </a:p>
          <a:p>
            <a:r>
              <a:rPr lang="en-US" sz="1400" dirty="0">
                <a:latin typeface="Arial" pitchFamily="34" charset="0"/>
                <a:cs typeface="Arial" pitchFamily="34" charset="0"/>
              </a:rPr>
              <a:t>F: No. of frequency points</a:t>
            </a:r>
          </a:p>
          <a:p>
            <a:r>
              <a:rPr lang="en-US" sz="1400" dirty="0">
                <a:latin typeface="Arial" pitchFamily="34" charset="0"/>
                <a:cs typeface="Arial" pitchFamily="34" charset="0"/>
              </a:rPr>
              <a:t>N: Number of ports</a:t>
            </a:r>
          </a:p>
          <a:p>
            <a:endParaRPr lang="en-US" sz="1400" dirty="0">
              <a:latin typeface="Arial" pitchFamily="34" charset="0"/>
              <a:cs typeface="Arial" pitchFamily="34" charset="0"/>
            </a:endParaRPr>
          </a:p>
          <a:p>
            <a:r>
              <a:rPr lang="en-US" sz="1400" dirty="0">
                <a:latin typeface="Arial" pitchFamily="34" charset="0"/>
                <a:cs typeface="Arial" pitchFamily="34" charset="0"/>
              </a:rPr>
              <a:t>E: P X 3 X F</a:t>
            </a:r>
          </a:p>
          <a:p>
            <a:r>
              <a:rPr lang="en-US" sz="1400" dirty="0">
                <a:latin typeface="Arial" pitchFamily="34" charset="0"/>
                <a:cs typeface="Arial" pitchFamily="34" charset="0"/>
              </a:rPr>
              <a:t>Direction: P X 3</a:t>
            </a:r>
          </a:p>
          <a:p>
            <a:r>
              <a:rPr lang="en-US" sz="1400" dirty="0">
                <a:latin typeface="Arial" pitchFamily="34" charset="0"/>
                <a:cs typeface="Arial" pitchFamily="34" charset="0"/>
              </a:rPr>
              <a:t>embedded: P X 3 X F X N</a:t>
            </a:r>
          </a:p>
          <a:p>
            <a:r>
              <a:rPr lang="en-US" sz="1400" dirty="0" err="1">
                <a:latin typeface="Arial" pitchFamily="34" charset="0"/>
                <a:cs typeface="Arial" pitchFamily="34" charset="0"/>
              </a:rPr>
              <a:t>Sparameters</a:t>
            </a:r>
            <a:r>
              <a:rPr lang="en-US" sz="1400" dirty="0">
                <a:latin typeface="Arial" pitchFamily="34" charset="0"/>
                <a:cs typeface="Arial" pitchFamily="34" charset="0"/>
              </a:rPr>
              <a:t>: </a:t>
            </a:r>
            <a:r>
              <a:rPr lang="en-US" sz="1400" dirty="0" err="1">
                <a:latin typeface="Arial" pitchFamily="34" charset="0"/>
                <a:cs typeface="Arial" pitchFamily="34" charset="0"/>
              </a:rPr>
              <a:t>sparameters</a:t>
            </a:r>
            <a:r>
              <a:rPr lang="en-US" sz="1400" dirty="0">
                <a:latin typeface="Arial" pitchFamily="34" charset="0"/>
                <a:cs typeface="Arial" pitchFamily="34" charset="0"/>
              </a:rPr>
              <a:t> object</a:t>
            </a:r>
          </a:p>
        </p:txBody>
      </p:sp>
    </p:spTree>
    <p:extLst>
      <p:ext uri="{BB962C8B-B14F-4D97-AF65-F5344CB8AC3E}">
        <p14:creationId xmlns:p14="http://schemas.microsoft.com/office/powerpoint/2010/main" val="597088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F44E-A4E1-BEF4-76B0-BF26FB4C8417}"/>
              </a:ext>
            </a:extLst>
          </p:cNvPr>
          <p:cNvSpPr>
            <a:spLocks noGrp="1"/>
          </p:cNvSpPr>
          <p:nvPr>
            <p:ph type="title"/>
          </p:nvPr>
        </p:nvSpPr>
        <p:spPr/>
        <p:txBody>
          <a:bodyPr/>
          <a:lstStyle/>
          <a:p>
            <a:r>
              <a:rPr lang="en-US" dirty="0"/>
              <a:t>How Can AI Help?</a:t>
            </a:r>
            <a:endParaRPr lang="LID4096" dirty="0"/>
          </a:p>
        </p:txBody>
      </p:sp>
      <p:sp>
        <p:nvSpPr>
          <p:cNvPr id="4" name="Content Placeholder 3">
            <a:extLst>
              <a:ext uri="{FF2B5EF4-FFF2-40B4-BE49-F238E27FC236}">
                <a16:creationId xmlns:a16="http://schemas.microsoft.com/office/drawing/2014/main" id="{76DD679C-3209-BF6A-8DB1-69965BB25502}"/>
              </a:ext>
            </a:extLst>
          </p:cNvPr>
          <p:cNvSpPr>
            <a:spLocks noGrp="1"/>
          </p:cNvSpPr>
          <p:nvPr>
            <p:ph sz="half" idx="1"/>
          </p:nvPr>
        </p:nvSpPr>
        <p:spPr/>
        <p:txBody>
          <a:bodyPr/>
          <a:lstStyle/>
          <a:p>
            <a:pPr marL="0" indent="0">
              <a:buNone/>
            </a:pPr>
            <a:r>
              <a:rPr lang="en-US" sz="2000" dirty="0">
                <a:solidFill>
                  <a:schemeClr val="accent4"/>
                </a:solidFill>
              </a:rPr>
              <a:t>Antenna design optimization</a:t>
            </a:r>
          </a:p>
          <a:p>
            <a:r>
              <a:rPr lang="en-US" sz="2000" dirty="0">
                <a:solidFill>
                  <a:srgbClr val="212121"/>
                </a:solidFill>
                <a:latin typeface="Roboto" panose="02000000000000000000" pitchFamily="2" charset="0"/>
              </a:rPr>
              <a:t>Use s</a:t>
            </a:r>
            <a:r>
              <a:rPr lang="en-US" sz="2000" b="0" i="0" dirty="0">
                <a:solidFill>
                  <a:srgbClr val="212121"/>
                </a:solidFill>
                <a:effectLst/>
                <a:latin typeface="Roboto" panose="02000000000000000000" pitchFamily="2" charset="0"/>
              </a:rPr>
              <a:t>urrogate model assisted differential evolution for antenna synthesis (SADEA)</a:t>
            </a:r>
          </a:p>
          <a:p>
            <a:r>
              <a:rPr lang="en-US" sz="2000" dirty="0"/>
              <a:t>Use on optimization problems that are expensive to evaluate</a:t>
            </a:r>
          </a:p>
          <a:p>
            <a:r>
              <a:rPr lang="en-US" sz="2000" dirty="0"/>
              <a:t>Does not rely on gradients: works on smooth and </a:t>
            </a:r>
            <a:r>
              <a:rPr lang="en-US" sz="2000" dirty="0" err="1"/>
              <a:t>nonsmooth</a:t>
            </a:r>
            <a:r>
              <a:rPr lang="en-US" sz="2000" dirty="0"/>
              <a:t> problems</a:t>
            </a:r>
          </a:p>
          <a:p>
            <a:endParaRPr lang="en-US" sz="2000" b="0" i="0" dirty="0">
              <a:solidFill>
                <a:srgbClr val="212121"/>
              </a:solidFill>
              <a:effectLst/>
              <a:latin typeface="Roboto" panose="02000000000000000000" pitchFamily="2" charset="0"/>
            </a:endParaRPr>
          </a:p>
          <a:p>
            <a:endParaRPr lang="en-US" sz="2000" dirty="0"/>
          </a:p>
        </p:txBody>
      </p:sp>
      <p:sp>
        <p:nvSpPr>
          <p:cNvPr id="5" name="Content Placeholder 4">
            <a:extLst>
              <a:ext uri="{FF2B5EF4-FFF2-40B4-BE49-F238E27FC236}">
                <a16:creationId xmlns:a16="http://schemas.microsoft.com/office/drawing/2014/main" id="{FE15E6F1-FBE5-5F15-21CD-7944387AB60A}"/>
              </a:ext>
            </a:extLst>
          </p:cNvPr>
          <p:cNvSpPr>
            <a:spLocks noGrp="1"/>
          </p:cNvSpPr>
          <p:nvPr>
            <p:ph sz="half" idx="2"/>
          </p:nvPr>
        </p:nvSpPr>
        <p:spPr/>
        <p:txBody>
          <a:bodyPr/>
          <a:lstStyle/>
          <a:p>
            <a:pPr marL="0" indent="0">
              <a:buNone/>
            </a:pPr>
            <a:r>
              <a:rPr lang="en-US" sz="2000" dirty="0">
                <a:solidFill>
                  <a:schemeClr val="accent4"/>
                </a:solidFill>
              </a:rPr>
              <a:t>3D Pattern reconstruction</a:t>
            </a:r>
            <a:endParaRPr lang="LID4096" sz="2000" dirty="0">
              <a:solidFill>
                <a:schemeClr val="accent4"/>
              </a:solidFill>
            </a:endParaRPr>
          </a:p>
          <a:p>
            <a:r>
              <a:rPr lang="en-US" sz="2000" dirty="0">
                <a:solidFill>
                  <a:srgbClr val="212121"/>
                </a:solidFill>
                <a:latin typeface="Roboto" panose="02000000000000000000" pitchFamily="2" charset="0"/>
              </a:rPr>
              <a:t>U</a:t>
            </a:r>
            <a:r>
              <a:rPr lang="en-US" sz="2000" b="0" i="0" dirty="0">
                <a:solidFill>
                  <a:srgbClr val="212121"/>
                </a:solidFill>
                <a:effectLst/>
                <a:latin typeface="Roboto" panose="02000000000000000000" pitchFamily="2" charset="0"/>
              </a:rPr>
              <a:t>se deep learning to reconstruct a 3-D antenna radiation pattern from two orthogonal 2-D slices</a:t>
            </a:r>
          </a:p>
          <a:p>
            <a:r>
              <a:rPr lang="en-US" sz="2000" dirty="0">
                <a:solidFill>
                  <a:srgbClr val="212121"/>
                </a:solidFill>
                <a:latin typeface="Roboto" panose="02000000000000000000" pitchFamily="2" charset="0"/>
              </a:rPr>
              <a:t>Reduce the time required for measurement or  EM analysis of 3D patterns</a:t>
            </a:r>
          </a:p>
          <a:p>
            <a:r>
              <a:rPr lang="en-US" sz="2000" dirty="0">
                <a:solidFill>
                  <a:srgbClr val="212121"/>
                </a:solidFill>
                <a:latin typeface="Roboto" panose="02000000000000000000" pitchFamily="2" charset="0"/>
              </a:rPr>
              <a:t>Achieve more accurate interpolation than using analytical methods</a:t>
            </a:r>
            <a:endParaRPr lang="LID4096" sz="2000" dirty="0"/>
          </a:p>
        </p:txBody>
      </p:sp>
      <p:sp>
        <p:nvSpPr>
          <p:cNvPr id="7" name="TextBox 6">
            <a:extLst>
              <a:ext uri="{FF2B5EF4-FFF2-40B4-BE49-F238E27FC236}">
                <a16:creationId xmlns:a16="http://schemas.microsoft.com/office/drawing/2014/main" id="{14EC12BB-1A3A-77BA-095B-E41F5ACF3149}"/>
              </a:ext>
            </a:extLst>
          </p:cNvPr>
          <p:cNvSpPr txBox="1"/>
          <p:nvPr/>
        </p:nvSpPr>
        <p:spPr>
          <a:xfrm>
            <a:off x="42083" y="6136545"/>
            <a:ext cx="11303159" cy="646331"/>
          </a:xfrm>
          <a:prstGeom prst="rect">
            <a:avLst/>
          </a:prstGeom>
          <a:noFill/>
        </p:spPr>
        <p:txBody>
          <a:bodyPr wrap="none" rtlCol="0">
            <a:spAutoFit/>
          </a:bodyPr>
          <a:lstStyle/>
          <a:p>
            <a:r>
              <a:rPr lang="en-US" dirty="0">
                <a:hlinkClick r:id="rId2"/>
              </a:rPr>
              <a:t>https://www.mathworks.com/help/antenna/ug/antenna-optimization-algorithm.html</a:t>
            </a:r>
            <a:r>
              <a:rPr lang="en-US" dirty="0"/>
              <a:t> </a:t>
            </a:r>
          </a:p>
          <a:p>
            <a:r>
              <a:rPr lang="en-US" dirty="0">
                <a:hlinkClick r:id="rId3"/>
              </a:rPr>
              <a:t>https://www.mathworks.com/help/antenna/ug/reconstruct-3d-pattern-from-2d-slices-using-deep-learning.html</a:t>
            </a:r>
            <a:r>
              <a:rPr lang="en-US" dirty="0"/>
              <a:t> </a:t>
            </a:r>
            <a:endParaRPr lang="LID4096" dirty="0"/>
          </a:p>
        </p:txBody>
      </p:sp>
      <p:pic>
        <p:nvPicPr>
          <p:cNvPr id="9" name="Picture 8">
            <a:extLst>
              <a:ext uri="{FF2B5EF4-FFF2-40B4-BE49-F238E27FC236}">
                <a16:creationId xmlns:a16="http://schemas.microsoft.com/office/drawing/2014/main" id="{1C9A02A9-E403-C626-E458-2CA73F53424D}"/>
              </a:ext>
            </a:extLst>
          </p:cNvPr>
          <p:cNvPicPr>
            <a:picLocks noChangeAspect="1"/>
          </p:cNvPicPr>
          <p:nvPr/>
        </p:nvPicPr>
        <p:blipFill>
          <a:blip r:embed="rId4"/>
          <a:stretch>
            <a:fillRect/>
          </a:stretch>
        </p:blipFill>
        <p:spPr>
          <a:xfrm>
            <a:off x="172285" y="4006695"/>
            <a:ext cx="5521377" cy="2241703"/>
          </a:xfrm>
          <a:prstGeom prst="rect">
            <a:avLst/>
          </a:prstGeom>
        </p:spPr>
      </p:pic>
      <p:pic>
        <p:nvPicPr>
          <p:cNvPr id="11" name="Picture 10">
            <a:extLst>
              <a:ext uri="{FF2B5EF4-FFF2-40B4-BE49-F238E27FC236}">
                <a16:creationId xmlns:a16="http://schemas.microsoft.com/office/drawing/2014/main" id="{DDA3FE93-74D6-0384-83AC-8CE7E8354E63}"/>
              </a:ext>
            </a:extLst>
          </p:cNvPr>
          <p:cNvPicPr>
            <a:picLocks noChangeAspect="1"/>
          </p:cNvPicPr>
          <p:nvPr/>
        </p:nvPicPr>
        <p:blipFill>
          <a:blip r:embed="rId5"/>
          <a:stretch>
            <a:fillRect/>
          </a:stretch>
        </p:blipFill>
        <p:spPr>
          <a:xfrm>
            <a:off x="10410867" y="3725343"/>
            <a:ext cx="1608846" cy="2350955"/>
          </a:xfrm>
          <a:prstGeom prst="rect">
            <a:avLst/>
          </a:prstGeom>
        </p:spPr>
      </p:pic>
      <p:pic>
        <p:nvPicPr>
          <p:cNvPr id="13" name="Picture 12">
            <a:extLst>
              <a:ext uri="{FF2B5EF4-FFF2-40B4-BE49-F238E27FC236}">
                <a16:creationId xmlns:a16="http://schemas.microsoft.com/office/drawing/2014/main" id="{5FD46619-2B35-EC1B-716B-88D5DE4BA3EF}"/>
              </a:ext>
            </a:extLst>
          </p:cNvPr>
          <p:cNvPicPr>
            <a:picLocks noChangeAspect="1"/>
          </p:cNvPicPr>
          <p:nvPr/>
        </p:nvPicPr>
        <p:blipFill>
          <a:blip r:embed="rId6"/>
          <a:stretch>
            <a:fillRect/>
          </a:stretch>
        </p:blipFill>
        <p:spPr>
          <a:xfrm>
            <a:off x="6805852" y="3748671"/>
            <a:ext cx="3439998" cy="2282370"/>
          </a:xfrm>
          <a:prstGeom prst="rect">
            <a:avLst/>
          </a:prstGeom>
        </p:spPr>
      </p:pic>
    </p:spTree>
    <p:extLst>
      <p:ext uri="{BB962C8B-B14F-4D97-AF65-F5344CB8AC3E}">
        <p14:creationId xmlns:p14="http://schemas.microsoft.com/office/powerpoint/2010/main" val="584082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p:txBody>
          <a:bodyPr/>
          <a:lstStyle/>
          <a:p>
            <a:r>
              <a:rPr lang="en-US" sz="3200" dirty="0"/>
              <a:t>Part 4: Integrating Dispersive Components</a:t>
            </a:r>
          </a:p>
        </p:txBody>
      </p:sp>
    </p:spTree>
    <p:extLst>
      <p:ext uri="{BB962C8B-B14F-4D97-AF65-F5344CB8AC3E}">
        <p14:creationId xmlns:p14="http://schemas.microsoft.com/office/powerpoint/2010/main" val="3255828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4 and 5: Antenna Integration and Importing S-Parameters</a:t>
            </a:r>
            <a:endParaRPr lang="LID4096" dirty="0"/>
          </a:p>
        </p:txBody>
      </p:sp>
      <p:grpSp>
        <p:nvGrpSpPr>
          <p:cNvPr id="10" name="Group 9">
            <a:extLst>
              <a:ext uri="{FF2B5EF4-FFF2-40B4-BE49-F238E27FC236}">
                <a16:creationId xmlns:a16="http://schemas.microsoft.com/office/drawing/2014/main" id="{48214096-BF7B-09F9-4324-E2AD0D162CFC}"/>
              </a:ext>
            </a:extLst>
          </p:cNvPr>
          <p:cNvGrpSpPr/>
          <p:nvPr/>
        </p:nvGrpSpPr>
        <p:grpSpPr>
          <a:xfrm>
            <a:off x="4225082" y="1505087"/>
            <a:ext cx="6760025" cy="2331070"/>
            <a:chOff x="4225082" y="1505087"/>
            <a:chExt cx="6760025" cy="2331070"/>
          </a:xfrm>
        </p:grpSpPr>
        <p:pic>
          <p:nvPicPr>
            <p:cNvPr id="9" name="Picture 8">
              <a:extLst>
                <a:ext uri="{FF2B5EF4-FFF2-40B4-BE49-F238E27FC236}">
                  <a16:creationId xmlns:a16="http://schemas.microsoft.com/office/drawing/2014/main" id="{5EE06D82-8CD5-8327-6A96-2016C596D7E2}"/>
                </a:ext>
              </a:extLst>
            </p:cNvPr>
            <p:cNvPicPr>
              <a:picLocks noChangeAspect="1"/>
            </p:cNvPicPr>
            <p:nvPr/>
          </p:nvPicPr>
          <p:blipFill>
            <a:blip r:embed="rId2"/>
            <a:stretch>
              <a:fillRect/>
            </a:stretch>
          </p:blipFill>
          <p:spPr>
            <a:xfrm>
              <a:off x="5289157" y="2224325"/>
              <a:ext cx="5695950" cy="1611832"/>
            </a:xfrm>
            <a:prstGeom prst="rect">
              <a:avLst/>
            </a:prstGeom>
            <a:ln>
              <a:solidFill>
                <a:schemeClr val="tx2"/>
              </a:solidFill>
            </a:ln>
          </p:spPr>
        </p:pic>
        <p:grpSp>
          <p:nvGrpSpPr>
            <p:cNvPr id="26" name="Group 25">
              <a:extLst>
                <a:ext uri="{FF2B5EF4-FFF2-40B4-BE49-F238E27FC236}">
                  <a16:creationId xmlns:a16="http://schemas.microsoft.com/office/drawing/2014/main" id="{55DD40E5-E6F4-A65D-E863-9E65C53A7E71}"/>
                </a:ext>
              </a:extLst>
            </p:cNvPr>
            <p:cNvGrpSpPr/>
            <p:nvPr/>
          </p:nvGrpSpPr>
          <p:grpSpPr>
            <a:xfrm>
              <a:off x="4225082" y="1505087"/>
              <a:ext cx="6760025" cy="1323457"/>
              <a:chOff x="4715838" y="1520575"/>
              <a:chExt cx="6760025" cy="1323457"/>
            </a:xfrm>
          </p:grpSpPr>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2907238" cy="1323457"/>
              </a:xfrm>
              <a:prstGeom prst="curvedConnector3">
                <a:avLst>
                  <a:gd name="adj1" fmla="val 10284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428234" y="1792596"/>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836158"/>
            <a:ext cx="7092123" cy="3021842"/>
            <a:chOff x="4127446" y="3836158"/>
            <a:chExt cx="7092123" cy="3021842"/>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3"/>
            <a:stretch>
              <a:fillRect/>
            </a:stretch>
          </p:blipFill>
          <p:spPr>
            <a:xfrm>
              <a:off x="4127446" y="491611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535018" y="4208782"/>
              <a:ext cx="2065378" cy="1320129"/>
            </a:xfrm>
            <a:prstGeom prst="curvedConnector3">
              <a:avLst>
                <a:gd name="adj1" fmla="val 27568"/>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227771" y="4424642"/>
              <a:ext cx="3991798" cy="707886"/>
            </a:xfrm>
            <a:prstGeom prst="rect">
              <a:avLst/>
            </a:prstGeom>
            <a:noFill/>
          </p:spPr>
          <p:txBody>
            <a:bodyPr wrap="none" rtlCol="0">
              <a:spAutoFit/>
            </a:bodyPr>
            <a:lstStyle/>
            <a:p>
              <a:r>
                <a:rPr lang="en-US" sz="2000" dirty="0">
                  <a:latin typeface="Arial" pitchFamily="34" charset="0"/>
                  <a:cs typeface="Arial" pitchFamily="34" charset="0"/>
                </a:rPr>
                <a:t>3. System integration:</a:t>
              </a:r>
            </a:p>
            <a:p>
              <a:r>
                <a:rPr lang="en-US" sz="2000" dirty="0">
                  <a:latin typeface="Arial" pitchFamily="34" charset="0"/>
                  <a:cs typeface="Arial" pitchFamily="34" charset="0"/>
                </a:rPr>
                <a:t>impedance, coupling, dispersion</a:t>
              </a:r>
              <a:endParaRPr lang="LID4096" sz="2000" dirty="0">
                <a:latin typeface="Arial" pitchFamily="34" charset="0"/>
                <a:cs typeface="Arial" pitchFamily="34" charset="0"/>
              </a:endParaRPr>
            </a:p>
          </p:txBody>
        </p:sp>
      </p:grpSp>
      <p:grpSp>
        <p:nvGrpSpPr>
          <p:cNvPr id="12" name="Group 11">
            <a:extLst>
              <a:ext uri="{FF2B5EF4-FFF2-40B4-BE49-F238E27FC236}">
                <a16:creationId xmlns:a16="http://schemas.microsoft.com/office/drawing/2014/main" id="{3E8543F6-13ED-38DA-6105-02215D91C98A}"/>
              </a:ext>
            </a:extLst>
          </p:cNvPr>
          <p:cNvGrpSpPr/>
          <p:nvPr/>
        </p:nvGrpSpPr>
        <p:grpSpPr>
          <a:xfrm>
            <a:off x="322319" y="692770"/>
            <a:ext cx="4234638" cy="2995652"/>
            <a:chOff x="322319" y="692770"/>
            <a:chExt cx="4234638" cy="2995652"/>
          </a:xfrm>
        </p:grpSpPr>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547766" cy="400110"/>
            </a:xfrm>
            <a:prstGeom prst="rect">
              <a:avLst/>
            </a:prstGeom>
            <a:noFill/>
          </p:spPr>
          <p:txBody>
            <a:bodyPr wrap="none" rtlCol="0">
              <a:spAutoFit/>
            </a:bodyPr>
            <a:lstStyle/>
            <a:p>
              <a:r>
                <a:rPr lang="en-US" sz="2000" dirty="0">
                  <a:latin typeface="Arial" pitchFamily="34" charset="0"/>
                  <a:cs typeface="Arial" pitchFamily="34" charset="0"/>
                </a:rPr>
                <a:t>1. Planar component analysis</a:t>
              </a:r>
              <a:endParaRPr lang="LID4096" sz="2000" dirty="0">
                <a:latin typeface="Arial" pitchFamily="34" charset="0"/>
                <a:cs typeface="Arial" pitchFamily="34" charset="0"/>
              </a:endParaRPr>
            </a:p>
          </p:txBody>
        </p:sp>
        <p:pic>
          <p:nvPicPr>
            <p:cNvPr id="7" name="Picture 6">
              <a:extLst>
                <a:ext uri="{FF2B5EF4-FFF2-40B4-BE49-F238E27FC236}">
                  <a16:creationId xmlns:a16="http://schemas.microsoft.com/office/drawing/2014/main" id="{9C9F9C31-08BC-BB37-3A15-0ECFA2569297}"/>
                </a:ext>
              </a:extLst>
            </p:cNvPr>
            <p:cNvPicPr>
              <a:picLocks noChangeAspect="1"/>
            </p:cNvPicPr>
            <p:nvPr/>
          </p:nvPicPr>
          <p:blipFill>
            <a:blip r:embed="rId4"/>
            <a:stretch>
              <a:fillRect/>
            </a:stretch>
          </p:blipFill>
          <p:spPr>
            <a:xfrm>
              <a:off x="322319" y="1280032"/>
              <a:ext cx="4216214" cy="2408390"/>
            </a:xfrm>
            <a:prstGeom prst="rect">
              <a:avLst/>
            </a:prstGeom>
          </p:spPr>
        </p:pic>
      </p:grpSp>
    </p:spTree>
    <p:extLst>
      <p:ext uri="{BB962C8B-B14F-4D97-AF65-F5344CB8AC3E}">
        <p14:creationId xmlns:p14="http://schemas.microsoft.com/office/powerpoint/2010/main" val="26844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2A9DA8-5CFE-C186-4D70-1B20CABACF00}"/>
              </a:ext>
            </a:extLst>
          </p:cNvPr>
          <p:cNvPicPr>
            <a:picLocks noChangeAspect="1"/>
          </p:cNvPicPr>
          <p:nvPr/>
        </p:nvPicPr>
        <p:blipFill>
          <a:blip r:embed="rId3"/>
          <a:stretch>
            <a:fillRect/>
          </a:stretch>
        </p:blipFill>
        <p:spPr>
          <a:xfrm>
            <a:off x="2255143" y="914799"/>
            <a:ext cx="2415081" cy="1375046"/>
          </a:xfrm>
          <a:prstGeom prst="rect">
            <a:avLst/>
          </a:prstGeom>
        </p:spPr>
      </p:pic>
      <p:pic>
        <p:nvPicPr>
          <p:cNvPr id="43" name="Picture 42">
            <a:extLst>
              <a:ext uri="{FF2B5EF4-FFF2-40B4-BE49-F238E27FC236}">
                <a16:creationId xmlns:a16="http://schemas.microsoft.com/office/drawing/2014/main" id="{8747E7C9-7360-47B6-BC0A-E05B7DF66DD0}"/>
              </a:ext>
            </a:extLst>
          </p:cNvPr>
          <p:cNvPicPr>
            <a:picLocks noChangeAspect="1"/>
          </p:cNvPicPr>
          <p:nvPr/>
        </p:nvPicPr>
        <p:blipFill rotWithShape="1">
          <a:blip r:embed="rId4"/>
          <a:srcRect l="14286" t="17750" b="6191"/>
          <a:stretch/>
        </p:blipFill>
        <p:spPr>
          <a:xfrm>
            <a:off x="9627305" y="3428877"/>
            <a:ext cx="2564695" cy="1706849"/>
          </a:xfrm>
          <a:prstGeom prst="rect">
            <a:avLst/>
          </a:prstGeom>
        </p:spPr>
      </p:pic>
      <p:pic>
        <p:nvPicPr>
          <p:cNvPr id="45" name="Picture 44">
            <a:extLst>
              <a:ext uri="{FF2B5EF4-FFF2-40B4-BE49-F238E27FC236}">
                <a16:creationId xmlns:a16="http://schemas.microsoft.com/office/drawing/2014/main" id="{3BED138E-66CD-4BA9-BB15-A145A3794D11}"/>
              </a:ext>
            </a:extLst>
          </p:cNvPr>
          <p:cNvPicPr>
            <a:picLocks noChangeAspect="1"/>
          </p:cNvPicPr>
          <p:nvPr/>
        </p:nvPicPr>
        <p:blipFill rotWithShape="1">
          <a:blip r:embed="rId5"/>
          <a:srcRect l="15159" t="17247" b="4943"/>
          <a:stretch/>
        </p:blipFill>
        <p:spPr>
          <a:xfrm>
            <a:off x="7620508" y="5135726"/>
            <a:ext cx="2503832" cy="1722274"/>
          </a:xfrm>
          <a:prstGeom prst="rect">
            <a:avLst/>
          </a:prstGeom>
        </p:spPr>
      </p:pic>
      <p:pic>
        <p:nvPicPr>
          <p:cNvPr id="46" name="Picture 45">
            <a:extLst>
              <a:ext uri="{FF2B5EF4-FFF2-40B4-BE49-F238E27FC236}">
                <a16:creationId xmlns:a16="http://schemas.microsoft.com/office/drawing/2014/main" id="{597C07EF-1670-424D-8A58-DF9852A9A2EE}"/>
              </a:ext>
            </a:extLst>
          </p:cNvPr>
          <p:cNvPicPr>
            <a:picLocks noChangeAspect="1"/>
          </p:cNvPicPr>
          <p:nvPr/>
        </p:nvPicPr>
        <p:blipFill rotWithShape="1">
          <a:blip r:embed="rId6"/>
          <a:srcRect l="15022" t="16690" r="1515" b="18312"/>
          <a:stretch/>
        </p:blipFill>
        <p:spPr>
          <a:xfrm>
            <a:off x="5761025" y="2112494"/>
            <a:ext cx="2670323" cy="1559653"/>
          </a:xfrm>
          <a:prstGeom prst="rect">
            <a:avLst/>
          </a:prstGeom>
        </p:spPr>
      </p:pic>
      <p:pic>
        <p:nvPicPr>
          <p:cNvPr id="47" name="Picture 46">
            <a:extLst>
              <a:ext uri="{FF2B5EF4-FFF2-40B4-BE49-F238E27FC236}">
                <a16:creationId xmlns:a16="http://schemas.microsoft.com/office/drawing/2014/main" id="{FA8E8E8B-DB7A-4794-A8AC-9F05C56AD322}"/>
              </a:ext>
            </a:extLst>
          </p:cNvPr>
          <p:cNvPicPr>
            <a:picLocks noChangeAspect="1"/>
          </p:cNvPicPr>
          <p:nvPr/>
        </p:nvPicPr>
        <p:blipFill rotWithShape="1">
          <a:blip r:embed="rId7"/>
          <a:srcRect l="15541" t="24545" r="12123" b="23711"/>
          <a:stretch/>
        </p:blipFill>
        <p:spPr>
          <a:xfrm>
            <a:off x="7170643" y="4056117"/>
            <a:ext cx="2189521" cy="1174664"/>
          </a:xfrm>
          <a:prstGeom prst="rect">
            <a:avLst/>
          </a:prstGeom>
        </p:spPr>
      </p:pic>
      <p:pic>
        <p:nvPicPr>
          <p:cNvPr id="44" name="Picture 43">
            <a:extLst>
              <a:ext uri="{FF2B5EF4-FFF2-40B4-BE49-F238E27FC236}">
                <a16:creationId xmlns:a16="http://schemas.microsoft.com/office/drawing/2014/main" id="{20EBF7F6-3E03-4327-A087-7D529C103FCE}"/>
              </a:ext>
            </a:extLst>
          </p:cNvPr>
          <p:cNvPicPr>
            <a:picLocks noChangeAspect="1"/>
          </p:cNvPicPr>
          <p:nvPr/>
        </p:nvPicPr>
        <p:blipFill rotWithShape="1">
          <a:blip r:embed="rId8"/>
          <a:srcRect l="14286" t="26861" b="6189"/>
          <a:stretch/>
        </p:blipFill>
        <p:spPr>
          <a:xfrm>
            <a:off x="9756538" y="5029993"/>
            <a:ext cx="2423975" cy="1419989"/>
          </a:xfrm>
          <a:prstGeom prst="rect">
            <a:avLst/>
          </a:prstGeom>
        </p:spPr>
      </p:pic>
      <p:sp>
        <p:nvSpPr>
          <p:cNvPr id="2" name="Title 1"/>
          <p:cNvSpPr>
            <a:spLocks noGrp="1"/>
          </p:cNvSpPr>
          <p:nvPr>
            <p:ph type="title"/>
          </p:nvPr>
        </p:nvSpPr>
        <p:spPr/>
        <p:txBody>
          <a:bodyPr/>
          <a:lstStyle/>
          <a:p>
            <a:r>
              <a:rPr lang="en-US" dirty="0"/>
              <a:t>RF PCB Components</a:t>
            </a:r>
          </a:p>
        </p:txBody>
      </p:sp>
      <p:sp>
        <p:nvSpPr>
          <p:cNvPr id="5" name="TextBox 4">
            <a:extLst>
              <a:ext uri="{FF2B5EF4-FFF2-40B4-BE49-F238E27FC236}">
                <a16:creationId xmlns:a16="http://schemas.microsoft.com/office/drawing/2014/main" id="{9B97A269-7CB2-407D-9B5E-2C241E4F00D0}"/>
              </a:ext>
            </a:extLst>
          </p:cNvPr>
          <p:cNvSpPr txBox="1"/>
          <p:nvPr/>
        </p:nvSpPr>
        <p:spPr>
          <a:xfrm>
            <a:off x="7458902" y="5574813"/>
            <a:ext cx="184731" cy="400110"/>
          </a:xfrm>
          <a:prstGeom prst="rect">
            <a:avLst/>
          </a:prstGeom>
          <a:noFill/>
        </p:spPr>
        <p:txBody>
          <a:bodyPr wrap="none" rtlCol="0">
            <a:spAutoFit/>
          </a:bodyPr>
          <a:lstStyle/>
          <a:p>
            <a:endParaRPr lang="en-US" sz="2000">
              <a:latin typeface="Arial" pitchFamily="34" charset="0"/>
              <a:cs typeface="Arial" pitchFamily="34" charset="0"/>
            </a:endParaRPr>
          </a:p>
        </p:txBody>
      </p:sp>
      <p:grpSp>
        <p:nvGrpSpPr>
          <p:cNvPr id="61" name="Group 60">
            <a:extLst>
              <a:ext uri="{FF2B5EF4-FFF2-40B4-BE49-F238E27FC236}">
                <a16:creationId xmlns:a16="http://schemas.microsoft.com/office/drawing/2014/main" id="{F2F0E261-B083-429A-9A9C-E2CCABB7E3A6}"/>
              </a:ext>
            </a:extLst>
          </p:cNvPr>
          <p:cNvGrpSpPr/>
          <p:nvPr/>
        </p:nvGrpSpPr>
        <p:grpSpPr>
          <a:xfrm>
            <a:off x="192513" y="3701466"/>
            <a:ext cx="7283583" cy="3113842"/>
            <a:chOff x="109319" y="3583992"/>
            <a:chExt cx="7283583" cy="3113842"/>
          </a:xfrm>
        </p:grpSpPr>
        <p:pic>
          <p:nvPicPr>
            <p:cNvPr id="55" name="Picture 54">
              <a:extLst>
                <a:ext uri="{FF2B5EF4-FFF2-40B4-BE49-F238E27FC236}">
                  <a16:creationId xmlns:a16="http://schemas.microsoft.com/office/drawing/2014/main" id="{49335CCA-31CF-4C39-8413-B9F71EA39EA2}"/>
                </a:ext>
              </a:extLst>
            </p:cNvPr>
            <p:cNvPicPr>
              <a:picLocks noChangeAspect="1"/>
            </p:cNvPicPr>
            <p:nvPr/>
          </p:nvPicPr>
          <p:blipFill>
            <a:blip r:embed="rId9"/>
            <a:stretch>
              <a:fillRect/>
            </a:stretch>
          </p:blipFill>
          <p:spPr>
            <a:xfrm>
              <a:off x="4749041" y="3583992"/>
              <a:ext cx="2209175" cy="1656881"/>
            </a:xfrm>
            <a:prstGeom prst="rect">
              <a:avLst/>
            </a:prstGeom>
          </p:spPr>
        </p:pic>
        <p:pic>
          <p:nvPicPr>
            <p:cNvPr id="53" name="Picture 52">
              <a:extLst>
                <a:ext uri="{FF2B5EF4-FFF2-40B4-BE49-F238E27FC236}">
                  <a16:creationId xmlns:a16="http://schemas.microsoft.com/office/drawing/2014/main" id="{18E33353-4544-427B-BEE5-CE35B54C0495}"/>
                </a:ext>
              </a:extLst>
            </p:cNvPr>
            <p:cNvPicPr>
              <a:picLocks noChangeAspect="1"/>
            </p:cNvPicPr>
            <p:nvPr/>
          </p:nvPicPr>
          <p:blipFill rotWithShape="1">
            <a:blip r:embed="rId10"/>
            <a:srcRect b="5941"/>
            <a:stretch/>
          </p:blipFill>
          <p:spPr>
            <a:xfrm>
              <a:off x="109319" y="3780810"/>
              <a:ext cx="1994996" cy="1407358"/>
            </a:xfrm>
            <a:prstGeom prst="rect">
              <a:avLst/>
            </a:prstGeom>
          </p:spPr>
        </p:pic>
        <p:pic>
          <p:nvPicPr>
            <p:cNvPr id="57" name="Picture 56">
              <a:extLst>
                <a:ext uri="{FF2B5EF4-FFF2-40B4-BE49-F238E27FC236}">
                  <a16:creationId xmlns:a16="http://schemas.microsoft.com/office/drawing/2014/main" id="{0E48968C-9EB5-4424-8BB5-908A8C9D8AF0}"/>
                </a:ext>
              </a:extLst>
            </p:cNvPr>
            <p:cNvPicPr>
              <a:picLocks noChangeAspect="1"/>
            </p:cNvPicPr>
            <p:nvPr/>
          </p:nvPicPr>
          <p:blipFill>
            <a:blip r:embed="rId11"/>
            <a:stretch>
              <a:fillRect/>
            </a:stretch>
          </p:blipFill>
          <p:spPr>
            <a:xfrm>
              <a:off x="5373525" y="5183301"/>
              <a:ext cx="2019377" cy="1514533"/>
            </a:xfrm>
            <a:prstGeom prst="rect">
              <a:avLst/>
            </a:prstGeom>
          </p:spPr>
        </p:pic>
      </p:grpSp>
      <p:pic>
        <p:nvPicPr>
          <p:cNvPr id="48" name="Picture 47">
            <a:extLst>
              <a:ext uri="{FF2B5EF4-FFF2-40B4-BE49-F238E27FC236}">
                <a16:creationId xmlns:a16="http://schemas.microsoft.com/office/drawing/2014/main" id="{761B03D6-A343-43D7-8229-28ED9FAE0C11}"/>
              </a:ext>
            </a:extLst>
          </p:cNvPr>
          <p:cNvPicPr>
            <a:picLocks noChangeAspect="1"/>
          </p:cNvPicPr>
          <p:nvPr/>
        </p:nvPicPr>
        <p:blipFill rotWithShape="1">
          <a:blip r:embed="rId12"/>
          <a:srcRect t="8575" b="6232"/>
          <a:stretch/>
        </p:blipFill>
        <p:spPr>
          <a:xfrm>
            <a:off x="2759523" y="5260628"/>
            <a:ext cx="2323275" cy="1484441"/>
          </a:xfrm>
          <a:prstGeom prst="rect">
            <a:avLst/>
          </a:prstGeom>
        </p:spPr>
      </p:pic>
      <p:pic>
        <p:nvPicPr>
          <p:cNvPr id="50" name="Picture 49">
            <a:extLst>
              <a:ext uri="{FF2B5EF4-FFF2-40B4-BE49-F238E27FC236}">
                <a16:creationId xmlns:a16="http://schemas.microsoft.com/office/drawing/2014/main" id="{3244BA1D-E2FE-4D00-B43E-ACEEB770A160}"/>
              </a:ext>
            </a:extLst>
          </p:cNvPr>
          <p:cNvPicPr>
            <a:picLocks noChangeAspect="1"/>
          </p:cNvPicPr>
          <p:nvPr/>
        </p:nvPicPr>
        <p:blipFill rotWithShape="1">
          <a:blip r:embed="rId13"/>
          <a:srcRect t="5810" b="7290"/>
          <a:stretch/>
        </p:blipFill>
        <p:spPr>
          <a:xfrm>
            <a:off x="2852679" y="2017785"/>
            <a:ext cx="2670323" cy="1740367"/>
          </a:xfrm>
          <a:prstGeom prst="rect">
            <a:avLst/>
          </a:prstGeom>
        </p:spPr>
      </p:pic>
      <p:pic>
        <p:nvPicPr>
          <p:cNvPr id="52" name="Picture 51">
            <a:extLst>
              <a:ext uri="{FF2B5EF4-FFF2-40B4-BE49-F238E27FC236}">
                <a16:creationId xmlns:a16="http://schemas.microsoft.com/office/drawing/2014/main" id="{F9FC64F0-7FF7-4DA6-B978-74C8C388FE9B}"/>
              </a:ext>
            </a:extLst>
          </p:cNvPr>
          <p:cNvPicPr>
            <a:picLocks noChangeAspect="1"/>
          </p:cNvPicPr>
          <p:nvPr/>
        </p:nvPicPr>
        <p:blipFill rotWithShape="1">
          <a:blip r:embed="rId14"/>
          <a:srcRect t="11162" b="6300"/>
          <a:stretch/>
        </p:blipFill>
        <p:spPr>
          <a:xfrm>
            <a:off x="2089075" y="3725542"/>
            <a:ext cx="2671099" cy="1653510"/>
          </a:xfrm>
          <a:prstGeom prst="rect">
            <a:avLst/>
          </a:prstGeom>
        </p:spPr>
      </p:pic>
      <p:pic>
        <p:nvPicPr>
          <p:cNvPr id="49" name="Picture 48">
            <a:extLst>
              <a:ext uri="{FF2B5EF4-FFF2-40B4-BE49-F238E27FC236}">
                <a16:creationId xmlns:a16="http://schemas.microsoft.com/office/drawing/2014/main" id="{473DF67F-F577-4783-85FB-C9BF6B85B86D}"/>
              </a:ext>
            </a:extLst>
          </p:cNvPr>
          <p:cNvPicPr>
            <a:picLocks noChangeAspect="1"/>
          </p:cNvPicPr>
          <p:nvPr/>
        </p:nvPicPr>
        <p:blipFill rotWithShape="1">
          <a:blip r:embed="rId15"/>
          <a:srcRect t="11466" b="7938"/>
          <a:stretch/>
        </p:blipFill>
        <p:spPr>
          <a:xfrm>
            <a:off x="-19817" y="5162967"/>
            <a:ext cx="2510538" cy="1517524"/>
          </a:xfrm>
          <a:prstGeom prst="rect">
            <a:avLst/>
          </a:prstGeom>
        </p:spPr>
      </p:pic>
      <p:pic>
        <p:nvPicPr>
          <p:cNvPr id="6" name="Picture 5">
            <a:extLst>
              <a:ext uri="{FF2B5EF4-FFF2-40B4-BE49-F238E27FC236}">
                <a16:creationId xmlns:a16="http://schemas.microsoft.com/office/drawing/2014/main" id="{CE1AECC7-768A-D58E-6650-F194AB31332D}"/>
              </a:ext>
            </a:extLst>
          </p:cNvPr>
          <p:cNvPicPr>
            <a:picLocks noChangeAspect="1"/>
          </p:cNvPicPr>
          <p:nvPr/>
        </p:nvPicPr>
        <p:blipFill rotWithShape="1">
          <a:blip r:embed="rId16"/>
          <a:srcRect t="13509"/>
          <a:stretch/>
        </p:blipFill>
        <p:spPr>
          <a:xfrm>
            <a:off x="8412422" y="209564"/>
            <a:ext cx="2284357" cy="1052512"/>
          </a:xfrm>
          <a:prstGeom prst="rect">
            <a:avLst/>
          </a:prstGeom>
        </p:spPr>
      </p:pic>
      <p:pic>
        <p:nvPicPr>
          <p:cNvPr id="9" name="Picture 8">
            <a:extLst>
              <a:ext uri="{FF2B5EF4-FFF2-40B4-BE49-F238E27FC236}">
                <a16:creationId xmlns:a16="http://schemas.microsoft.com/office/drawing/2014/main" id="{9DC33509-07F5-B865-56DA-4B5D957C2E6B}"/>
              </a:ext>
            </a:extLst>
          </p:cNvPr>
          <p:cNvPicPr>
            <a:picLocks noChangeAspect="1"/>
          </p:cNvPicPr>
          <p:nvPr/>
        </p:nvPicPr>
        <p:blipFill>
          <a:blip r:embed="rId17"/>
          <a:stretch>
            <a:fillRect/>
          </a:stretch>
        </p:blipFill>
        <p:spPr>
          <a:xfrm>
            <a:off x="6446403" y="305724"/>
            <a:ext cx="1996032" cy="1046341"/>
          </a:xfrm>
          <a:prstGeom prst="rect">
            <a:avLst/>
          </a:prstGeom>
        </p:spPr>
      </p:pic>
      <p:pic>
        <p:nvPicPr>
          <p:cNvPr id="11" name="Picture 10">
            <a:extLst>
              <a:ext uri="{FF2B5EF4-FFF2-40B4-BE49-F238E27FC236}">
                <a16:creationId xmlns:a16="http://schemas.microsoft.com/office/drawing/2014/main" id="{14DA1DD5-C52C-B69D-6B5D-8382E3393C8E}"/>
              </a:ext>
            </a:extLst>
          </p:cNvPr>
          <p:cNvPicPr>
            <a:picLocks noChangeAspect="1"/>
          </p:cNvPicPr>
          <p:nvPr/>
        </p:nvPicPr>
        <p:blipFill rotWithShape="1">
          <a:blip r:embed="rId18"/>
          <a:srcRect t="2895"/>
          <a:stretch/>
        </p:blipFill>
        <p:spPr>
          <a:xfrm>
            <a:off x="4694504" y="902970"/>
            <a:ext cx="2066481" cy="1293182"/>
          </a:xfrm>
          <a:prstGeom prst="rect">
            <a:avLst/>
          </a:prstGeom>
        </p:spPr>
      </p:pic>
      <p:pic>
        <p:nvPicPr>
          <p:cNvPr id="15" name="Picture 14">
            <a:extLst>
              <a:ext uri="{FF2B5EF4-FFF2-40B4-BE49-F238E27FC236}">
                <a16:creationId xmlns:a16="http://schemas.microsoft.com/office/drawing/2014/main" id="{86A2DBD8-2056-270E-D448-9C500A42AB69}"/>
              </a:ext>
            </a:extLst>
          </p:cNvPr>
          <p:cNvPicPr>
            <a:picLocks noChangeAspect="1"/>
          </p:cNvPicPr>
          <p:nvPr/>
        </p:nvPicPr>
        <p:blipFill>
          <a:blip r:embed="rId19"/>
          <a:stretch>
            <a:fillRect/>
          </a:stretch>
        </p:blipFill>
        <p:spPr>
          <a:xfrm>
            <a:off x="11487" y="928902"/>
            <a:ext cx="2081385" cy="1394612"/>
          </a:xfrm>
          <a:prstGeom prst="rect">
            <a:avLst/>
          </a:prstGeom>
        </p:spPr>
      </p:pic>
      <p:pic>
        <p:nvPicPr>
          <p:cNvPr id="7" name="Picture 6">
            <a:extLst>
              <a:ext uri="{FF2B5EF4-FFF2-40B4-BE49-F238E27FC236}">
                <a16:creationId xmlns:a16="http://schemas.microsoft.com/office/drawing/2014/main" id="{E431BE8D-3A37-4DDD-8CFC-0F463AFC002D}"/>
              </a:ext>
            </a:extLst>
          </p:cNvPr>
          <p:cNvPicPr>
            <a:picLocks noChangeAspect="1"/>
          </p:cNvPicPr>
          <p:nvPr/>
        </p:nvPicPr>
        <p:blipFill rotWithShape="1">
          <a:blip r:embed="rId20"/>
          <a:srcRect t="14469" b="6184"/>
          <a:stretch/>
        </p:blipFill>
        <p:spPr>
          <a:xfrm>
            <a:off x="118673" y="2305057"/>
            <a:ext cx="2812192" cy="1673555"/>
          </a:xfrm>
          <a:prstGeom prst="rect">
            <a:avLst/>
          </a:prstGeom>
        </p:spPr>
      </p:pic>
      <p:pic>
        <p:nvPicPr>
          <p:cNvPr id="16" name="Picture 15">
            <a:extLst>
              <a:ext uri="{FF2B5EF4-FFF2-40B4-BE49-F238E27FC236}">
                <a16:creationId xmlns:a16="http://schemas.microsoft.com/office/drawing/2014/main" id="{833A223A-9862-ED25-5B31-F9933A937BCA}"/>
              </a:ext>
            </a:extLst>
          </p:cNvPr>
          <p:cNvPicPr>
            <a:picLocks noChangeAspect="1"/>
          </p:cNvPicPr>
          <p:nvPr/>
        </p:nvPicPr>
        <p:blipFill rotWithShape="1">
          <a:blip r:embed="rId21"/>
          <a:srcRect l="26015"/>
          <a:stretch/>
        </p:blipFill>
        <p:spPr>
          <a:xfrm>
            <a:off x="7342559" y="1207268"/>
            <a:ext cx="2284746" cy="1182391"/>
          </a:xfrm>
          <a:prstGeom prst="rect">
            <a:avLst/>
          </a:prstGeom>
        </p:spPr>
      </p:pic>
      <p:pic>
        <p:nvPicPr>
          <p:cNvPr id="20" name="Picture 19">
            <a:extLst>
              <a:ext uri="{FF2B5EF4-FFF2-40B4-BE49-F238E27FC236}">
                <a16:creationId xmlns:a16="http://schemas.microsoft.com/office/drawing/2014/main" id="{4E49CDAF-42B0-B8C5-8F4C-B519B928C35F}"/>
              </a:ext>
            </a:extLst>
          </p:cNvPr>
          <p:cNvPicPr>
            <a:picLocks noChangeAspect="1"/>
          </p:cNvPicPr>
          <p:nvPr/>
        </p:nvPicPr>
        <p:blipFill>
          <a:blip r:embed="rId22"/>
          <a:stretch>
            <a:fillRect/>
          </a:stretch>
        </p:blipFill>
        <p:spPr>
          <a:xfrm>
            <a:off x="9977289" y="1989917"/>
            <a:ext cx="2022592" cy="1229248"/>
          </a:xfrm>
          <a:prstGeom prst="rect">
            <a:avLst/>
          </a:prstGeom>
        </p:spPr>
      </p:pic>
      <p:pic>
        <p:nvPicPr>
          <p:cNvPr id="42" name="Picture 41">
            <a:extLst>
              <a:ext uri="{FF2B5EF4-FFF2-40B4-BE49-F238E27FC236}">
                <a16:creationId xmlns:a16="http://schemas.microsoft.com/office/drawing/2014/main" id="{B700FC75-E255-49EB-9B5E-064584A484FA}"/>
              </a:ext>
            </a:extLst>
          </p:cNvPr>
          <p:cNvPicPr>
            <a:picLocks noChangeAspect="1"/>
          </p:cNvPicPr>
          <p:nvPr/>
        </p:nvPicPr>
        <p:blipFill rotWithShape="1">
          <a:blip r:embed="rId23"/>
          <a:srcRect l="14287" t="20292" r="16726" b="17867"/>
          <a:stretch/>
        </p:blipFill>
        <p:spPr>
          <a:xfrm>
            <a:off x="8115141" y="2558893"/>
            <a:ext cx="1828371" cy="1229248"/>
          </a:xfrm>
          <a:prstGeom prst="rect">
            <a:avLst/>
          </a:prstGeom>
        </p:spPr>
      </p:pic>
      <p:pic>
        <p:nvPicPr>
          <p:cNvPr id="24" name="Picture 23">
            <a:extLst>
              <a:ext uri="{FF2B5EF4-FFF2-40B4-BE49-F238E27FC236}">
                <a16:creationId xmlns:a16="http://schemas.microsoft.com/office/drawing/2014/main" id="{7B68B285-162B-291B-CDE8-1CAAAB189B39}"/>
              </a:ext>
            </a:extLst>
          </p:cNvPr>
          <p:cNvPicPr>
            <a:picLocks noChangeAspect="1"/>
          </p:cNvPicPr>
          <p:nvPr/>
        </p:nvPicPr>
        <p:blipFill>
          <a:blip r:embed="rId24"/>
          <a:stretch>
            <a:fillRect/>
          </a:stretch>
        </p:blipFill>
        <p:spPr>
          <a:xfrm>
            <a:off x="9970189" y="679493"/>
            <a:ext cx="1996032" cy="1205568"/>
          </a:xfrm>
          <a:prstGeom prst="rect">
            <a:avLst/>
          </a:prstGeom>
        </p:spPr>
      </p:pic>
    </p:spTree>
    <p:extLst>
      <p:ext uri="{BB962C8B-B14F-4D97-AF65-F5344CB8AC3E}">
        <p14:creationId xmlns:p14="http://schemas.microsoft.com/office/powerpoint/2010/main" val="662434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316A-140C-4950-9EE7-EC277274D51C}"/>
              </a:ext>
            </a:extLst>
          </p:cNvPr>
          <p:cNvSpPr>
            <a:spLocks noGrp="1"/>
          </p:cNvSpPr>
          <p:nvPr>
            <p:ph type="title"/>
          </p:nvPr>
        </p:nvSpPr>
        <p:spPr/>
        <p:txBody>
          <a:bodyPr/>
          <a:lstStyle/>
          <a:p>
            <a:r>
              <a:rPr lang="en-US" b="0" dirty="0"/>
              <a:t>Cascading PCB Components</a:t>
            </a:r>
            <a:r>
              <a:rPr lang="en-US" dirty="0"/>
              <a:t> </a:t>
            </a:r>
          </a:p>
        </p:txBody>
      </p:sp>
      <p:sp>
        <p:nvSpPr>
          <p:cNvPr id="3" name="Content Placeholder 2">
            <a:extLst>
              <a:ext uri="{FF2B5EF4-FFF2-40B4-BE49-F238E27FC236}">
                <a16:creationId xmlns:a16="http://schemas.microsoft.com/office/drawing/2014/main" id="{F9433FB7-BA07-4F92-8B76-8AE61C6F598D}"/>
              </a:ext>
            </a:extLst>
          </p:cNvPr>
          <p:cNvSpPr>
            <a:spLocks noGrp="1"/>
          </p:cNvSpPr>
          <p:nvPr>
            <p:ph idx="1"/>
          </p:nvPr>
        </p:nvSpPr>
        <p:spPr>
          <a:xfrm>
            <a:off x="609602" y="1600200"/>
            <a:ext cx="10769600" cy="2819400"/>
          </a:xfrm>
        </p:spPr>
        <p:txBody>
          <a:bodyPr/>
          <a:lstStyle/>
          <a:p>
            <a:r>
              <a:rPr lang="en-GB" sz="2000" dirty="0"/>
              <a:t>Modular approach to building PCB assemblies</a:t>
            </a:r>
          </a:p>
          <a:p>
            <a:r>
              <a:rPr lang="en-GB" sz="2000" dirty="0"/>
              <a:t>Automatic port assignments</a:t>
            </a:r>
          </a:p>
          <a:p>
            <a:r>
              <a:rPr lang="en-GB" sz="2000" dirty="0"/>
              <a:t>Combine components (shapes) and antennas</a:t>
            </a:r>
          </a:p>
          <a:p>
            <a:endParaRPr lang="en-US" dirty="0"/>
          </a:p>
        </p:txBody>
      </p:sp>
      <p:pic>
        <p:nvPicPr>
          <p:cNvPr id="4" name="Snapshot">
            <a:extLst>
              <a:ext uri="{FF2B5EF4-FFF2-40B4-BE49-F238E27FC236}">
                <a16:creationId xmlns:a16="http://schemas.microsoft.com/office/drawing/2014/main" id="{223C8522-510D-4114-A922-30822416CEE0}"/>
              </a:ext>
            </a:extLst>
          </p:cNvPr>
          <p:cNvPicPr>
            <a:picLocks noChangeAspect="1"/>
          </p:cNvPicPr>
          <p:nvPr/>
        </p:nvPicPr>
        <p:blipFill rotWithShape="1">
          <a:blip r:embed="rId3">
            <a:extLst>
              <a:ext uri="{28A0092B-C50C-407E-A947-70E740481C1C}">
                <a14:useLocalDpi xmlns:a14="http://schemas.microsoft.com/office/drawing/2010/main" val="0"/>
              </a:ext>
            </a:extLst>
          </a:blip>
          <a:srcRect l="15714" t="19049" b="6666"/>
          <a:stretch/>
        </p:blipFill>
        <p:spPr>
          <a:xfrm>
            <a:off x="30513" y="4449050"/>
            <a:ext cx="2507395" cy="1657431"/>
          </a:xfrm>
          <a:prstGeom prst="rect">
            <a:avLst/>
          </a:prstGeom>
        </p:spPr>
      </p:pic>
      <p:pic>
        <p:nvPicPr>
          <p:cNvPr id="5" name="Snapshot">
            <a:extLst>
              <a:ext uri="{FF2B5EF4-FFF2-40B4-BE49-F238E27FC236}">
                <a16:creationId xmlns:a16="http://schemas.microsoft.com/office/drawing/2014/main" id="{3A0ABE09-1FBB-4C6F-9B9B-E6E676AAAD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86" t="6443" b="5098"/>
          <a:stretch/>
        </p:blipFill>
        <p:spPr>
          <a:xfrm>
            <a:off x="2751431" y="4553865"/>
            <a:ext cx="1979607" cy="1447800"/>
          </a:xfrm>
          <a:prstGeom prst="rect">
            <a:avLst/>
          </a:prstGeom>
        </p:spPr>
      </p:pic>
      <p:pic>
        <p:nvPicPr>
          <p:cNvPr id="6" name="Snapshot">
            <a:extLst>
              <a:ext uri="{FF2B5EF4-FFF2-40B4-BE49-F238E27FC236}">
                <a16:creationId xmlns:a16="http://schemas.microsoft.com/office/drawing/2014/main" id="{DC5A1F79-25F5-4051-B5D0-7819EFA56670}"/>
              </a:ext>
            </a:extLst>
          </p:cNvPr>
          <p:cNvPicPr>
            <a:picLocks noChangeAspect="1"/>
          </p:cNvPicPr>
          <p:nvPr/>
        </p:nvPicPr>
        <p:blipFill rotWithShape="1">
          <a:blip r:embed="rId5">
            <a:extLst>
              <a:ext uri="{28A0092B-C50C-407E-A947-70E740481C1C}">
                <a14:useLocalDpi xmlns:a14="http://schemas.microsoft.com/office/drawing/2010/main" val="0"/>
              </a:ext>
            </a:extLst>
          </a:blip>
          <a:srcRect l="15714" t="21065" b="5715"/>
          <a:stretch/>
        </p:blipFill>
        <p:spPr>
          <a:xfrm>
            <a:off x="5158083" y="4553865"/>
            <a:ext cx="2222102" cy="1447801"/>
          </a:xfrm>
          <a:prstGeom prst="rect">
            <a:avLst/>
          </a:prstGeom>
        </p:spPr>
      </p:pic>
      <p:pic>
        <p:nvPicPr>
          <p:cNvPr id="10" name="Snapshot">
            <a:extLst>
              <a:ext uri="{FF2B5EF4-FFF2-40B4-BE49-F238E27FC236}">
                <a16:creationId xmlns:a16="http://schemas.microsoft.com/office/drawing/2014/main" id="{A5BA4E26-D800-4D3A-8458-95BB79B27CCC}"/>
              </a:ext>
            </a:extLst>
          </p:cNvPr>
          <p:cNvPicPr>
            <a:picLocks noChangeAspect="1"/>
          </p:cNvPicPr>
          <p:nvPr/>
        </p:nvPicPr>
        <p:blipFill rotWithShape="1">
          <a:blip r:embed="rId6">
            <a:extLst>
              <a:ext uri="{28A0092B-C50C-407E-A947-70E740481C1C}">
                <a14:useLocalDpi xmlns:a14="http://schemas.microsoft.com/office/drawing/2010/main" val="0"/>
              </a:ext>
            </a:extLst>
          </a:blip>
          <a:srcRect l="12857" t="24762" b="4286"/>
          <a:stretch/>
        </p:blipFill>
        <p:spPr>
          <a:xfrm>
            <a:off x="8234275" y="4099759"/>
            <a:ext cx="3858167" cy="2356012"/>
          </a:xfrm>
          <a:prstGeom prst="rect">
            <a:avLst/>
          </a:prstGeom>
        </p:spPr>
      </p:pic>
      <p:sp>
        <p:nvSpPr>
          <p:cNvPr id="11" name="TextBox 10">
            <a:extLst>
              <a:ext uri="{FF2B5EF4-FFF2-40B4-BE49-F238E27FC236}">
                <a16:creationId xmlns:a16="http://schemas.microsoft.com/office/drawing/2014/main" id="{8B358C1F-4A93-4CA0-A33F-305CF4109178}"/>
              </a:ext>
            </a:extLst>
          </p:cNvPr>
          <p:cNvSpPr txBox="1"/>
          <p:nvPr/>
        </p:nvSpPr>
        <p:spPr>
          <a:xfrm>
            <a:off x="2190700" y="4954600"/>
            <a:ext cx="453970" cy="646331"/>
          </a:xfrm>
          <a:prstGeom prst="rect">
            <a:avLst/>
          </a:prstGeom>
          <a:noFill/>
        </p:spPr>
        <p:txBody>
          <a:bodyPr wrap="square" rtlCol="0">
            <a:spAutoFit/>
          </a:bodyPr>
          <a:lstStyle/>
          <a:p>
            <a:r>
              <a:rPr lang="en-US" sz="3600" b="1" dirty="0">
                <a:solidFill>
                  <a:schemeClr val="tx2"/>
                </a:solidFill>
                <a:latin typeface="Arial" pitchFamily="34" charset="0"/>
                <a:cs typeface="Arial" pitchFamily="34" charset="0"/>
              </a:rPr>
              <a:t>+</a:t>
            </a:r>
          </a:p>
        </p:txBody>
      </p:sp>
      <p:sp>
        <p:nvSpPr>
          <p:cNvPr id="12" name="TextBox 11">
            <a:extLst>
              <a:ext uri="{FF2B5EF4-FFF2-40B4-BE49-F238E27FC236}">
                <a16:creationId xmlns:a16="http://schemas.microsoft.com/office/drawing/2014/main" id="{C05CCC9D-8AE5-4466-ACFF-55CDAE40A42E}"/>
              </a:ext>
            </a:extLst>
          </p:cNvPr>
          <p:cNvSpPr txBox="1"/>
          <p:nvPr/>
        </p:nvSpPr>
        <p:spPr>
          <a:xfrm>
            <a:off x="4698846" y="4954600"/>
            <a:ext cx="453970" cy="646331"/>
          </a:xfrm>
          <a:prstGeom prst="rect">
            <a:avLst/>
          </a:prstGeom>
          <a:noFill/>
        </p:spPr>
        <p:txBody>
          <a:bodyPr wrap="square" rtlCol="0">
            <a:spAutoFit/>
          </a:bodyPr>
          <a:lstStyle/>
          <a:p>
            <a:r>
              <a:rPr lang="en-US" sz="3600" b="1" dirty="0">
                <a:solidFill>
                  <a:schemeClr val="tx2"/>
                </a:solidFill>
                <a:latin typeface="Arial" pitchFamily="34" charset="0"/>
                <a:cs typeface="Arial" pitchFamily="34" charset="0"/>
              </a:rPr>
              <a:t>+</a:t>
            </a:r>
          </a:p>
        </p:txBody>
      </p:sp>
      <p:sp>
        <p:nvSpPr>
          <p:cNvPr id="13" name="TextBox 12">
            <a:extLst>
              <a:ext uri="{FF2B5EF4-FFF2-40B4-BE49-F238E27FC236}">
                <a16:creationId xmlns:a16="http://schemas.microsoft.com/office/drawing/2014/main" id="{FF50558B-A49E-41C1-9182-E16E3DA8D006}"/>
              </a:ext>
            </a:extLst>
          </p:cNvPr>
          <p:cNvSpPr txBox="1"/>
          <p:nvPr/>
        </p:nvSpPr>
        <p:spPr>
          <a:xfrm>
            <a:off x="7580245" y="4954600"/>
            <a:ext cx="453970" cy="646331"/>
          </a:xfrm>
          <a:prstGeom prst="rect">
            <a:avLst/>
          </a:prstGeom>
          <a:noFill/>
        </p:spPr>
        <p:txBody>
          <a:bodyPr wrap="square" rtlCol="0">
            <a:spAutoFit/>
          </a:bodyPr>
          <a:lstStyle/>
          <a:p>
            <a:r>
              <a:rPr lang="en-US" sz="3600" b="1" dirty="0">
                <a:solidFill>
                  <a:schemeClr val="tx2"/>
                </a:solidFill>
                <a:latin typeface="Arial" pitchFamily="34" charset="0"/>
                <a:cs typeface="Arial" pitchFamily="34" charset="0"/>
              </a:rPr>
              <a:t>=</a:t>
            </a:r>
          </a:p>
        </p:txBody>
      </p:sp>
      <p:sp>
        <p:nvSpPr>
          <p:cNvPr id="15" name="TextBox 14">
            <a:extLst>
              <a:ext uri="{FF2B5EF4-FFF2-40B4-BE49-F238E27FC236}">
                <a16:creationId xmlns:a16="http://schemas.microsoft.com/office/drawing/2014/main" id="{E2A00DE2-6576-428E-900E-68706BA5E41C}"/>
              </a:ext>
            </a:extLst>
          </p:cNvPr>
          <p:cNvSpPr txBox="1"/>
          <p:nvPr/>
        </p:nvSpPr>
        <p:spPr>
          <a:xfrm>
            <a:off x="6558959" y="1224614"/>
            <a:ext cx="5562600" cy="2585323"/>
          </a:xfrm>
          <a:prstGeom prst="rect">
            <a:avLst/>
          </a:prstGeom>
          <a:noFill/>
        </p:spPr>
        <p:txBody>
          <a:bodyPr wrap="square">
            <a:spAutoFit/>
          </a:bodyPr>
          <a:lstStyle/>
          <a:p>
            <a:r>
              <a:rPr lang="en-US" sz="1800" b="0" i="0" dirty="0">
                <a:effectLst/>
                <a:latin typeface="Courier New" panose="02070309020205020404" pitchFamily="49" charset="0"/>
                <a:cs typeface="Courier New" panose="02070309020205020404" pitchFamily="49" charset="0"/>
              </a:rPr>
              <a:t>c = </a:t>
            </a:r>
            <a:r>
              <a:rPr lang="en-US" sz="1800" b="1" i="0" dirty="0">
                <a:effectLst/>
                <a:latin typeface="Courier New" panose="02070309020205020404" pitchFamily="49" charset="0"/>
                <a:cs typeface="Courier New" panose="02070309020205020404" pitchFamily="49" charset="0"/>
              </a:rPr>
              <a:t>design</a:t>
            </a:r>
            <a:r>
              <a:rPr lang="en-US" sz="1800" b="0" i="0" dirty="0">
                <a:effectLst/>
                <a:latin typeface="Courier New" panose="02070309020205020404" pitchFamily="49" charset="0"/>
                <a:cs typeface="Courier New" panose="02070309020205020404" pitchFamily="49" charset="0"/>
              </a:rPr>
              <a:t>(couplerBranchline,2e9);</a:t>
            </a:r>
          </a:p>
          <a:p>
            <a:r>
              <a:rPr lang="en-US" sz="1800" b="0" i="0" dirty="0">
                <a:effectLst/>
                <a:latin typeface="Courier New" panose="02070309020205020404" pitchFamily="49" charset="0"/>
                <a:cs typeface="Courier New" panose="02070309020205020404" pitchFamily="49" charset="0"/>
              </a:rPr>
              <a:t>mc = </a:t>
            </a:r>
            <a:r>
              <a:rPr lang="en-US" sz="1800" b="1" i="0" dirty="0">
                <a:effectLst/>
                <a:latin typeface="Courier New" panose="02070309020205020404" pitchFamily="49" charset="0"/>
                <a:cs typeface="Courier New" panose="02070309020205020404" pitchFamily="49" charset="0"/>
              </a:rPr>
              <a:t>design</a:t>
            </a:r>
            <a:r>
              <a:rPr lang="en-US" sz="1800" b="0" i="0" dirty="0">
                <a:effectLst/>
                <a:latin typeface="Courier New" panose="02070309020205020404" pitchFamily="49" charset="0"/>
                <a:cs typeface="Courier New" panose="02070309020205020404" pitchFamily="49" charset="0"/>
              </a:rPr>
              <a:t>(coupledMicrostripLine,2e9);</a:t>
            </a:r>
          </a:p>
          <a:p>
            <a:r>
              <a:rPr lang="en-US" sz="1800" b="0" i="0" dirty="0" err="1">
                <a:effectLst/>
                <a:latin typeface="Courier New" panose="02070309020205020404" pitchFamily="49" charset="0"/>
                <a:cs typeface="Courier New" panose="02070309020205020404" pitchFamily="49" charset="0"/>
              </a:rPr>
              <a:t>mc.Spacing</a:t>
            </a:r>
            <a:r>
              <a:rPr lang="en-US" sz="1800" b="0" i="0" dirty="0">
                <a:effectLst/>
                <a:latin typeface="Courier New" panose="02070309020205020404" pitchFamily="49" charset="0"/>
                <a:cs typeface="Courier New" panose="02070309020205020404" pitchFamily="49" charset="0"/>
              </a:rPr>
              <a:t> = </a:t>
            </a:r>
            <a:r>
              <a:rPr lang="en-US" sz="1800" b="0" i="0" dirty="0" err="1">
                <a:effectLst/>
                <a:latin typeface="Courier New" panose="02070309020205020404" pitchFamily="49" charset="0"/>
                <a:cs typeface="Courier New" panose="02070309020205020404" pitchFamily="49" charset="0"/>
              </a:rPr>
              <a:t>c.ShuntArmLength</a:t>
            </a:r>
            <a:r>
              <a:rPr lang="en-US" sz="1800" b="0" i="0" dirty="0">
                <a:effectLst/>
                <a:latin typeface="Courier New" panose="02070309020205020404" pitchFamily="49" charset="0"/>
                <a:cs typeface="Courier New" panose="02070309020205020404" pitchFamily="49" charset="0"/>
              </a:rPr>
              <a:t>;</a:t>
            </a:r>
          </a:p>
          <a:p>
            <a:r>
              <a:rPr lang="en-US" sz="1800" b="0" i="0" dirty="0">
                <a:effectLst/>
                <a:latin typeface="Courier New" panose="02070309020205020404" pitchFamily="49" charset="0"/>
                <a:cs typeface="Courier New" panose="02070309020205020404" pitchFamily="49" charset="0"/>
              </a:rPr>
              <a:t>w = </a:t>
            </a:r>
            <a:r>
              <a:rPr lang="en-US" sz="1800" b="1" i="0" dirty="0">
                <a:effectLst/>
                <a:latin typeface="Courier New" panose="02070309020205020404" pitchFamily="49" charset="0"/>
                <a:cs typeface="Courier New" panose="02070309020205020404" pitchFamily="49" charset="0"/>
              </a:rPr>
              <a:t>design</a:t>
            </a:r>
            <a:r>
              <a:rPr lang="en-US" sz="1800" b="0" i="0" dirty="0">
                <a:effectLst/>
                <a:latin typeface="Courier New" panose="02070309020205020404" pitchFamily="49" charset="0"/>
                <a:cs typeface="Courier New" panose="02070309020205020404" pitchFamily="49" charset="0"/>
              </a:rPr>
              <a:t>(wilkinsonSplitter,2e9);</a:t>
            </a:r>
          </a:p>
          <a:p>
            <a:endParaRPr lang="en-US" sz="1800" b="0" i="0" dirty="0">
              <a:effectLst/>
              <a:latin typeface="Courier New" panose="02070309020205020404" pitchFamily="49" charset="0"/>
              <a:cs typeface="Courier New" panose="02070309020205020404" pitchFamily="49" charset="0"/>
            </a:endParaRPr>
          </a:p>
          <a:p>
            <a:r>
              <a:rPr lang="en-US" sz="1800" b="0" i="0" dirty="0">
                <a:effectLst/>
                <a:latin typeface="Courier New" panose="02070309020205020404" pitchFamily="49" charset="0"/>
                <a:cs typeface="Courier New" panose="02070309020205020404" pitchFamily="49" charset="0"/>
              </a:rPr>
              <a:t>r = </a:t>
            </a:r>
            <a:r>
              <a:rPr lang="en-US" sz="1800" b="0" i="0" dirty="0" err="1">
                <a:effectLst/>
                <a:latin typeface="Courier New" panose="02070309020205020404" pitchFamily="49" charset="0"/>
                <a:cs typeface="Courier New" panose="02070309020205020404" pitchFamily="49" charset="0"/>
              </a:rPr>
              <a:t>pcbcascade</a:t>
            </a:r>
            <a:r>
              <a:rPr lang="en-US" sz="1800" b="0" i="0" dirty="0">
                <a:effectLst/>
                <a:latin typeface="Courier New" panose="02070309020205020404" pitchFamily="49" charset="0"/>
                <a:cs typeface="Courier New" panose="02070309020205020404" pitchFamily="49" charset="0"/>
              </a:rPr>
              <a:t>(</a:t>
            </a:r>
            <a:r>
              <a:rPr lang="en-US" sz="1800" b="0" i="0" dirty="0" err="1">
                <a:effectLst/>
                <a:latin typeface="Courier New" panose="02070309020205020404" pitchFamily="49" charset="0"/>
                <a:cs typeface="Courier New" panose="02070309020205020404" pitchFamily="49" charset="0"/>
              </a:rPr>
              <a:t>c,mc</a:t>
            </a:r>
            <a:r>
              <a:rPr lang="en-US" sz="1800" b="0" i="0" dirty="0">
                <a:effectLst/>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r</a:t>
            </a:r>
            <a:r>
              <a:rPr lang="en-US" sz="1800" b="0" i="0" dirty="0">
                <a:effectLst/>
                <a:latin typeface="Courier New" panose="02070309020205020404" pitchFamily="49" charset="0"/>
                <a:cs typeface="Courier New" panose="02070309020205020404" pitchFamily="49" charset="0"/>
              </a:rPr>
              <a:t> = </a:t>
            </a:r>
            <a:r>
              <a:rPr lang="en-US" sz="1800" b="0" i="0" dirty="0" err="1">
                <a:effectLst/>
                <a:latin typeface="Courier New" panose="02070309020205020404" pitchFamily="49" charset="0"/>
                <a:cs typeface="Courier New" panose="02070309020205020404" pitchFamily="49" charset="0"/>
              </a:rPr>
              <a:t>pcbcascade</a:t>
            </a:r>
            <a:r>
              <a:rPr lang="en-US" sz="1800" b="0" i="0" dirty="0">
                <a:effectLst/>
                <a:latin typeface="Courier New" panose="02070309020205020404" pitchFamily="49" charset="0"/>
                <a:cs typeface="Courier New" panose="02070309020205020404" pitchFamily="49" charset="0"/>
              </a:rPr>
              <a:t>(r, w, 3, 1);</a:t>
            </a:r>
          </a:p>
          <a:p>
            <a:r>
              <a:rPr lang="en-US" dirty="0">
                <a:latin typeface="Courier New" panose="02070309020205020404" pitchFamily="49" charset="0"/>
                <a:cs typeface="Courier New" panose="02070309020205020404" pitchFamily="49" charset="0"/>
              </a:rPr>
              <a:t>r</a:t>
            </a:r>
            <a:r>
              <a:rPr lang="en-US" sz="1800" b="0" i="0" dirty="0">
                <a:effectLst/>
                <a:latin typeface="Courier New" panose="02070309020205020404" pitchFamily="49" charset="0"/>
                <a:cs typeface="Courier New" panose="02070309020205020404" pitchFamily="49" charset="0"/>
              </a:rPr>
              <a:t> = </a:t>
            </a:r>
            <a:r>
              <a:rPr lang="en-US" sz="1800" b="0" i="0" dirty="0" err="1">
                <a:effectLst/>
                <a:latin typeface="Courier New" panose="02070309020205020404" pitchFamily="49" charset="0"/>
                <a:cs typeface="Courier New" panose="02070309020205020404" pitchFamily="49" charset="0"/>
              </a:rPr>
              <a:t>pcbcascade</a:t>
            </a:r>
            <a:r>
              <a:rPr lang="en-US" sz="1800" b="0" i="0" dirty="0">
                <a:effectLst/>
                <a:latin typeface="Courier New" panose="02070309020205020404" pitchFamily="49" charset="0"/>
                <a:cs typeface="Courier New" panose="02070309020205020404" pitchFamily="49" charset="0"/>
              </a:rPr>
              <a:t>(r, w, 3, 1);</a:t>
            </a:r>
          </a:p>
          <a:p>
            <a:r>
              <a:rPr lang="en-US" sz="1800" b="0" i="0" dirty="0">
                <a:effectLst/>
                <a:latin typeface="Courier New" panose="02070309020205020404" pitchFamily="49" charset="0"/>
                <a:cs typeface="Courier New" panose="02070309020205020404" pitchFamily="49" charset="0"/>
              </a:rPr>
              <a:t>show(r)</a:t>
            </a:r>
          </a:p>
        </p:txBody>
      </p:sp>
    </p:spTree>
    <p:extLst>
      <p:ext uri="{BB962C8B-B14F-4D97-AF65-F5344CB8AC3E}">
        <p14:creationId xmlns:p14="http://schemas.microsoft.com/office/powerpoint/2010/main" val="141033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8F75CF-524F-B935-9208-3194EC7F46FC}"/>
              </a:ext>
            </a:extLst>
          </p:cNvPr>
          <p:cNvSpPr>
            <a:spLocks noGrp="1"/>
          </p:cNvSpPr>
          <p:nvPr>
            <p:ph type="title"/>
          </p:nvPr>
        </p:nvSpPr>
        <p:spPr/>
        <p:txBody>
          <a:bodyPr/>
          <a:lstStyle/>
          <a:p>
            <a:r>
              <a:rPr lang="en-US" dirty="0"/>
              <a:t>Exercise 4</a:t>
            </a:r>
            <a:endParaRPr lang="LID4096" dirty="0"/>
          </a:p>
        </p:txBody>
      </p:sp>
    </p:spTree>
    <p:extLst>
      <p:ext uri="{BB962C8B-B14F-4D97-AF65-F5344CB8AC3E}">
        <p14:creationId xmlns:p14="http://schemas.microsoft.com/office/powerpoint/2010/main" val="3831673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FCF241-016A-6F83-D0CA-6987FD65B3AD}"/>
              </a:ext>
            </a:extLst>
          </p:cNvPr>
          <p:cNvPicPr>
            <a:picLocks noChangeAspect="1"/>
          </p:cNvPicPr>
          <p:nvPr/>
        </p:nvPicPr>
        <p:blipFill>
          <a:blip r:embed="rId2"/>
          <a:stretch>
            <a:fillRect/>
          </a:stretch>
        </p:blipFill>
        <p:spPr>
          <a:xfrm>
            <a:off x="1686476" y="2660032"/>
            <a:ext cx="8819048" cy="2761905"/>
          </a:xfrm>
          <a:prstGeom prst="rect">
            <a:avLst/>
          </a:prstGeom>
        </p:spPr>
      </p:pic>
      <p:sp>
        <p:nvSpPr>
          <p:cNvPr id="2" name="Title 1">
            <a:extLst>
              <a:ext uri="{FF2B5EF4-FFF2-40B4-BE49-F238E27FC236}">
                <a16:creationId xmlns:a16="http://schemas.microsoft.com/office/drawing/2014/main" id="{66DBBBF1-F772-3BE8-3082-6B98C771371A}"/>
              </a:ext>
            </a:extLst>
          </p:cNvPr>
          <p:cNvSpPr>
            <a:spLocks noGrp="1"/>
          </p:cNvSpPr>
          <p:nvPr>
            <p:ph type="title"/>
          </p:nvPr>
        </p:nvSpPr>
        <p:spPr/>
        <p:txBody>
          <a:bodyPr/>
          <a:lstStyle/>
          <a:p>
            <a:r>
              <a:rPr lang="en-US" dirty="0"/>
              <a:t>Reference Testbench: Baseband Signal Processing + RF Receiver</a:t>
            </a:r>
            <a:endParaRPr lang="LID4096" dirty="0"/>
          </a:p>
        </p:txBody>
      </p:sp>
      <p:sp>
        <p:nvSpPr>
          <p:cNvPr id="3" name="TextBox 2">
            <a:extLst>
              <a:ext uri="{FF2B5EF4-FFF2-40B4-BE49-F238E27FC236}">
                <a16:creationId xmlns:a16="http://schemas.microsoft.com/office/drawing/2014/main" id="{BF97232F-3837-D92C-AD58-FE130067DB2D}"/>
              </a:ext>
            </a:extLst>
          </p:cNvPr>
          <p:cNvSpPr txBox="1"/>
          <p:nvPr/>
        </p:nvSpPr>
        <p:spPr>
          <a:xfrm>
            <a:off x="279839" y="1952146"/>
            <a:ext cx="1925527" cy="707886"/>
          </a:xfrm>
          <a:prstGeom prst="rect">
            <a:avLst/>
          </a:prstGeom>
          <a:noFill/>
        </p:spPr>
        <p:txBody>
          <a:bodyPr wrap="none" rtlCol="0">
            <a:spAutoFit/>
          </a:bodyPr>
          <a:lstStyle/>
          <a:p>
            <a:pPr algn="ctr"/>
            <a:r>
              <a:rPr lang="en-US" sz="2000" dirty="0">
                <a:latin typeface="Arial" pitchFamily="34" charset="0"/>
                <a:cs typeface="Arial" pitchFamily="34" charset="0"/>
              </a:rPr>
              <a:t>Desired Signal </a:t>
            </a:r>
          </a:p>
          <a:p>
            <a:pPr algn="ctr"/>
            <a:r>
              <a:rPr lang="en-US" sz="2000" dirty="0">
                <a:latin typeface="Arial" pitchFamily="34" charset="0"/>
                <a:cs typeface="Arial" pitchFamily="34" charset="0"/>
              </a:rPr>
              <a:t>@2.45GHz</a:t>
            </a:r>
            <a:endParaRPr lang="LID4096" sz="2000" dirty="0">
              <a:latin typeface="Arial" pitchFamily="34" charset="0"/>
              <a:cs typeface="Arial" pitchFamily="34" charset="0"/>
            </a:endParaRPr>
          </a:p>
        </p:txBody>
      </p:sp>
      <p:sp>
        <p:nvSpPr>
          <p:cNvPr id="4" name="TextBox 3">
            <a:extLst>
              <a:ext uri="{FF2B5EF4-FFF2-40B4-BE49-F238E27FC236}">
                <a16:creationId xmlns:a16="http://schemas.microsoft.com/office/drawing/2014/main" id="{7E2B1257-7F27-0B89-BD62-17ADA9CB838C}"/>
              </a:ext>
            </a:extLst>
          </p:cNvPr>
          <p:cNvSpPr txBox="1"/>
          <p:nvPr/>
        </p:nvSpPr>
        <p:spPr>
          <a:xfrm>
            <a:off x="394941" y="5421937"/>
            <a:ext cx="2193229" cy="707886"/>
          </a:xfrm>
          <a:prstGeom prst="rect">
            <a:avLst/>
          </a:prstGeom>
          <a:noFill/>
        </p:spPr>
        <p:txBody>
          <a:bodyPr wrap="none" rtlCol="0">
            <a:spAutoFit/>
          </a:bodyPr>
          <a:lstStyle/>
          <a:p>
            <a:pPr algn="ctr"/>
            <a:r>
              <a:rPr lang="en-US" sz="2000" dirty="0">
                <a:latin typeface="Arial" pitchFamily="34" charset="0"/>
                <a:cs typeface="Arial" pitchFamily="34" charset="0"/>
              </a:rPr>
              <a:t>Interfering Signal </a:t>
            </a:r>
          </a:p>
          <a:p>
            <a:pPr algn="ctr"/>
            <a:r>
              <a:rPr lang="en-US" sz="2000" dirty="0">
                <a:latin typeface="Arial" pitchFamily="34" charset="0"/>
                <a:cs typeface="Arial" pitchFamily="34" charset="0"/>
              </a:rPr>
              <a:t>@2.5GHz</a:t>
            </a:r>
            <a:endParaRPr lang="LID4096" sz="2000" dirty="0">
              <a:latin typeface="Arial" pitchFamily="34" charset="0"/>
              <a:cs typeface="Arial" pitchFamily="34" charset="0"/>
            </a:endParaRPr>
          </a:p>
        </p:txBody>
      </p:sp>
      <p:sp>
        <p:nvSpPr>
          <p:cNvPr id="5" name="TextBox 4">
            <a:extLst>
              <a:ext uri="{FF2B5EF4-FFF2-40B4-BE49-F238E27FC236}">
                <a16:creationId xmlns:a16="http://schemas.microsoft.com/office/drawing/2014/main" id="{87DE0013-C96C-1E92-E9D2-A01796282218}"/>
              </a:ext>
            </a:extLst>
          </p:cNvPr>
          <p:cNvSpPr txBox="1"/>
          <p:nvPr/>
        </p:nvSpPr>
        <p:spPr>
          <a:xfrm>
            <a:off x="3924510" y="5621992"/>
            <a:ext cx="2420856" cy="707886"/>
          </a:xfrm>
          <a:prstGeom prst="rect">
            <a:avLst/>
          </a:prstGeom>
          <a:noFill/>
        </p:spPr>
        <p:txBody>
          <a:bodyPr wrap="none" rtlCol="0">
            <a:spAutoFit/>
          </a:bodyPr>
          <a:lstStyle/>
          <a:p>
            <a:pPr algn="ctr"/>
            <a:r>
              <a:rPr lang="en-US" sz="2000" b="1" dirty="0">
                <a:solidFill>
                  <a:schemeClr val="tx2"/>
                </a:solidFill>
                <a:latin typeface="Arial" pitchFamily="34" charset="0"/>
                <a:cs typeface="Arial" pitchFamily="34" charset="0"/>
              </a:rPr>
              <a:t>Direct conversion </a:t>
            </a:r>
          </a:p>
          <a:p>
            <a:pPr algn="ctr"/>
            <a:r>
              <a:rPr lang="en-US" sz="2000" b="1" dirty="0">
                <a:solidFill>
                  <a:schemeClr val="tx2"/>
                </a:solidFill>
                <a:latin typeface="Arial" pitchFamily="34" charset="0"/>
                <a:cs typeface="Arial" pitchFamily="34" charset="0"/>
              </a:rPr>
              <a:t>RF receiver</a:t>
            </a:r>
            <a:endParaRPr lang="LID4096" sz="2000" b="1" dirty="0">
              <a:solidFill>
                <a:schemeClr val="tx2"/>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209DF60-2D08-72D5-B9BC-562C0DC5ACB4}"/>
              </a:ext>
            </a:extLst>
          </p:cNvPr>
          <p:cNvSpPr txBox="1"/>
          <p:nvPr/>
        </p:nvSpPr>
        <p:spPr>
          <a:xfrm>
            <a:off x="6289695" y="2459977"/>
            <a:ext cx="2125903" cy="400110"/>
          </a:xfrm>
          <a:prstGeom prst="rect">
            <a:avLst/>
          </a:prstGeom>
          <a:noFill/>
        </p:spPr>
        <p:txBody>
          <a:bodyPr wrap="none" rtlCol="0">
            <a:spAutoFit/>
          </a:bodyPr>
          <a:lstStyle/>
          <a:p>
            <a:pPr algn="ctr"/>
            <a:r>
              <a:rPr lang="en-US" sz="2000" dirty="0">
                <a:latin typeface="Arial" pitchFamily="34" charset="0"/>
                <a:cs typeface="Arial" pitchFamily="34" charset="0"/>
              </a:rPr>
              <a:t>ADC placeholder</a:t>
            </a:r>
            <a:endParaRPr lang="LID4096" sz="2000" dirty="0">
              <a:latin typeface="Arial" pitchFamily="34" charset="0"/>
              <a:cs typeface="Arial" pitchFamily="34" charset="0"/>
            </a:endParaRPr>
          </a:p>
        </p:txBody>
      </p:sp>
      <p:sp>
        <p:nvSpPr>
          <p:cNvPr id="7" name="TextBox 6">
            <a:extLst>
              <a:ext uri="{FF2B5EF4-FFF2-40B4-BE49-F238E27FC236}">
                <a16:creationId xmlns:a16="http://schemas.microsoft.com/office/drawing/2014/main" id="{7225659E-B793-D9F8-1AF9-20F5FD7BC76F}"/>
              </a:ext>
            </a:extLst>
          </p:cNvPr>
          <p:cNvSpPr txBox="1"/>
          <p:nvPr/>
        </p:nvSpPr>
        <p:spPr>
          <a:xfrm>
            <a:off x="8970738" y="5459185"/>
            <a:ext cx="2507418" cy="707886"/>
          </a:xfrm>
          <a:prstGeom prst="rect">
            <a:avLst/>
          </a:prstGeom>
          <a:noFill/>
        </p:spPr>
        <p:txBody>
          <a:bodyPr wrap="none" rtlCol="0">
            <a:spAutoFit/>
          </a:bodyPr>
          <a:lstStyle/>
          <a:p>
            <a:pPr algn="ctr"/>
            <a:r>
              <a:rPr lang="en-US" sz="2000" dirty="0">
                <a:latin typeface="Arial" pitchFamily="34" charset="0"/>
                <a:cs typeface="Arial" pitchFamily="34" charset="0"/>
              </a:rPr>
              <a:t>Baseband receiver</a:t>
            </a:r>
          </a:p>
          <a:p>
            <a:pPr algn="ctr"/>
            <a:r>
              <a:rPr lang="en-US" sz="2000" dirty="0" err="1">
                <a:latin typeface="Arial" pitchFamily="34" charset="0"/>
                <a:cs typeface="Arial" pitchFamily="34" charset="0"/>
              </a:rPr>
              <a:t>ChER</a:t>
            </a:r>
            <a:r>
              <a:rPr lang="en-US" sz="2000" dirty="0">
                <a:latin typeface="Arial" pitchFamily="34" charset="0"/>
                <a:cs typeface="Arial" pitchFamily="34" charset="0"/>
              </a:rPr>
              <a:t> measurement</a:t>
            </a:r>
          </a:p>
        </p:txBody>
      </p:sp>
      <p:cxnSp>
        <p:nvCxnSpPr>
          <p:cNvPr id="11" name="Straight Arrow Connector 10">
            <a:extLst>
              <a:ext uri="{FF2B5EF4-FFF2-40B4-BE49-F238E27FC236}">
                <a16:creationId xmlns:a16="http://schemas.microsoft.com/office/drawing/2014/main" id="{EB1A1660-F3C4-D72D-AEEE-FF74CC2E629B}"/>
              </a:ext>
            </a:extLst>
          </p:cNvPr>
          <p:cNvCxnSpPr>
            <a:stCxn id="3" idx="2"/>
          </p:cNvCxnSpPr>
          <p:nvPr/>
        </p:nvCxnSpPr>
        <p:spPr>
          <a:xfrm>
            <a:off x="1242603" y="2660032"/>
            <a:ext cx="539638" cy="1077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2EDA94-8544-5DEE-9244-FD8778AC5962}"/>
              </a:ext>
            </a:extLst>
          </p:cNvPr>
          <p:cNvCxnSpPr>
            <a:cxnSpLocks/>
          </p:cNvCxnSpPr>
          <p:nvPr/>
        </p:nvCxnSpPr>
        <p:spPr>
          <a:xfrm flipV="1">
            <a:off x="1194721" y="4561707"/>
            <a:ext cx="587520" cy="8012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B59311-44D8-FA26-B607-BE92F5713579}"/>
              </a:ext>
            </a:extLst>
          </p:cNvPr>
          <p:cNvCxnSpPr>
            <a:cxnSpLocks/>
            <a:stCxn id="5" idx="0"/>
          </p:cNvCxnSpPr>
          <p:nvPr/>
        </p:nvCxnSpPr>
        <p:spPr>
          <a:xfrm flipH="1" flipV="1">
            <a:off x="4407613" y="5008462"/>
            <a:ext cx="727325" cy="61353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BBBAE4-4296-48BF-DD14-C7E23652A9B1}"/>
              </a:ext>
            </a:extLst>
          </p:cNvPr>
          <p:cNvCxnSpPr>
            <a:cxnSpLocks/>
            <a:stCxn id="7" idx="0"/>
          </p:cNvCxnSpPr>
          <p:nvPr/>
        </p:nvCxnSpPr>
        <p:spPr>
          <a:xfrm flipH="1" flipV="1">
            <a:off x="9082355" y="4448710"/>
            <a:ext cx="1142092" cy="10104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386E65-4ED9-FBDA-B0B9-F1126A1FF0D8}"/>
              </a:ext>
            </a:extLst>
          </p:cNvPr>
          <p:cNvCxnSpPr>
            <a:cxnSpLocks/>
          </p:cNvCxnSpPr>
          <p:nvPr/>
        </p:nvCxnSpPr>
        <p:spPr>
          <a:xfrm flipH="1">
            <a:off x="6117412" y="2860087"/>
            <a:ext cx="616260" cy="131120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9370F3E-2C64-7FDF-D577-F2B2F133F8D3}"/>
              </a:ext>
            </a:extLst>
          </p:cNvPr>
          <p:cNvPicPr>
            <a:picLocks noChangeAspect="1"/>
          </p:cNvPicPr>
          <p:nvPr/>
        </p:nvPicPr>
        <p:blipFill>
          <a:blip r:embed="rId3"/>
          <a:stretch>
            <a:fillRect/>
          </a:stretch>
        </p:blipFill>
        <p:spPr>
          <a:xfrm>
            <a:off x="2868544" y="757811"/>
            <a:ext cx="2775384" cy="2032185"/>
          </a:xfrm>
          <a:prstGeom prst="rect">
            <a:avLst/>
          </a:prstGeom>
        </p:spPr>
      </p:pic>
      <p:sp>
        <p:nvSpPr>
          <p:cNvPr id="29" name="TextBox 28">
            <a:extLst>
              <a:ext uri="{FF2B5EF4-FFF2-40B4-BE49-F238E27FC236}">
                <a16:creationId xmlns:a16="http://schemas.microsoft.com/office/drawing/2014/main" id="{6B70CE8B-4D56-CC54-308D-61F701DEEEEC}"/>
              </a:ext>
            </a:extLst>
          </p:cNvPr>
          <p:cNvSpPr txBox="1"/>
          <p:nvPr/>
        </p:nvSpPr>
        <p:spPr>
          <a:xfrm>
            <a:off x="8087730" y="1863629"/>
            <a:ext cx="2443490" cy="400110"/>
          </a:xfrm>
          <a:prstGeom prst="rect">
            <a:avLst/>
          </a:prstGeom>
          <a:noFill/>
        </p:spPr>
        <p:txBody>
          <a:bodyPr wrap="none" rtlCol="0">
            <a:spAutoFit/>
          </a:bodyPr>
          <a:lstStyle/>
          <a:p>
            <a:pPr algn="ctr"/>
            <a:r>
              <a:rPr lang="en-US" sz="2000" dirty="0">
                <a:latin typeface="Arial" pitchFamily="34" charset="0"/>
                <a:cs typeface="Arial" pitchFamily="34" charset="0"/>
              </a:rPr>
              <a:t>DC offset correction</a:t>
            </a:r>
            <a:endParaRPr lang="LID4096" sz="2000" dirty="0">
              <a:latin typeface="Arial" pitchFamily="34" charset="0"/>
              <a:cs typeface="Arial" pitchFamily="34" charset="0"/>
            </a:endParaRPr>
          </a:p>
        </p:txBody>
      </p:sp>
      <p:cxnSp>
        <p:nvCxnSpPr>
          <p:cNvPr id="30" name="Straight Arrow Connector 29">
            <a:extLst>
              <a:ext uri="{FF2B5EF4-FFF2-40B4-BE49-F238E27FC236}">
                <a16:creationId xmlns:a16="http://schemas.microsoft.com/office/drawing/2014/main" id="{A3CBD719-AA39-1C6F-CB4E-5A79F6878F0A}"/>
              </a:ext>
            </a:extLst>
          </p:cNvPr>
          <p:cNvCxnSpPr>
            <a:cxnSpLocks/>
          </p:cNvCxnSpPr>
          <p:nvPr/>
        </p:nvCxnSpPr>
        <p:spPr>
          <a:xfrm flipH="1">
            <a:off x="7352646" y="2304514"/>
            <a:ext cx="1618092" cy="19190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325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4D5962-2B61-4BE4-86E0-A2C5DE5BA44D}"/>
              </a:ext>
            </a:extLst>
          </p:cNvPr>
          <p:cNvPicPr>
            <a:picLocks noChangeAspect="1"/>
          </p:cNvPicPr>
          <p:nvPr/>
        </p:nvPicPr>
        <p:blipFill rotWithShape="1">
          <a:blip r:embed="rId3"/>
          <a:srcRect l="15368" t="22237" r="16407" b="25496"/>
          <a:stretch/>
        </p:blipFill>
        <p:spPr>
          <a:xfrm>
            <a:off x="6247774" y="1069923"/>
            <a:ext cx="4655904" cy="2675145"/>
          </a:xfrm>
          <a:prstGeom prst="rect">
            <a:avLst/>
          </a:prstGeom>
        </p:spPr>
      </p:pic>
      <p:sp>
        <p:nvSpPr>
          <p:cNvPr id="6" name="Content Placeholder 5">
            <a:extLst>
              <a:ext uri="{FF2B5EF4-FFF2-40B4-BE49-F238E27FC236}">
                <a16:creationId xmlns:a16="http://schemas.microsoft.com/office/drawing/2014/main" id="{429430CA-191C-43DF-848C-829FD5C50756}"/>
              </a:ext>
            </a:extLst>
          </p:cNvPr>
          <p:cNvSpPr>
            <a:spLocks noGrp="1"/>
          </p:cNvSpPr>
          <p:nvPr>
            <p:ph idx="1"/>
          </p:nvPr>
        </p:nvSpPr>
        <p:spPr/>
        <p:txBody>
          <a:bodyPr/>
          <a:lstStyle/>
          <a:p>
            <a:r>
              <a:rPr lang="en-US" sz="2000" dirty="0"/>
              <a:t>Full-wave solver: Method of Moments</a:t>
            </a:r>
          </a:p>
          <a:p>
            <a:r>
              <a:rPr lang="en-US" sz="2000" dirty="0"/>
              <a:t>Volumetric mesh of the PCB </a:t>
            </a:r>
          </a:p>
          <a:p>
            <a:pPr lvl="1"/>
            <a:r>
              <a:rPr lang="en-US" dirty="0"/>
              <a:t>Analysis-driven automatic mesh generation</a:t>
            </a:r>
          </a:p>
          <a:p>
            <a:pPr lvl="1"/>
            <a:r>
              <a:rPr lang="en-US" dirty="0"/>
              <a:t>Manual control on meshing</a:t>
            </a:r>
          </a:p>
          <a:p>
            <a:r>
              <a:rPr lang="en-US" sz="2000" dirty="0"/>
              <a:t>Specify material properties: metal and dielectric</a:t>
            </a:r>
          </a:p>
          <a:p>
            <a:endParaRPr lang="en-US" dirty="0"/>
          </a:p>
        </p:txBody>
      </p:sp>
      <p:sp>
        <p:nvSpPr>
          <p:cNvPr id="2" name="Title 1">
            <a:extLst>
              <a:ext uri="{FF2B5EF4-FFF2-40B4-BE49-F238E27FC236}">
                <a16:creationId xmlns:a16="http://schemas.microsoft.com/office/drawing/2014/main" id="{16DF4256-46C6-424C-B7C3-B8BEE6ECB59A}"/>
              </a:ext>
            </a:extLst>
          </p:cNvPr>
          <p:cNvSpPr>
            <a:spLocks noGrp="1"/>
          </p:cNvSpPr>
          <p:nvPr>
            <p:ph type="title"/>
          </p:nvPr>
        </p:nvSpPr>
        <p:spPr/>
        <p:txBody>
          <a:bodyPr/>
          <a:lstStyle/>
          <a:p>
            <a:r>
              <a:rPr lang="en-US" dirty="0"/>
              <a:t>Electromagnetic Analysis of PCB Structures</a:t>
            </a:r>
          </a:p>
        </p:txBody>
      </p:sp>
      <p:pic>
        <p:nvPicPr>
          <p:cNvPr id="4" name="Picture 3">
            <a:extLst>
              <a:ext uri="{FF2B5EF4-FFF2-40B4-BE49-F238E27FC236}">
                <a16:creationId xmlns:a16="http://schemas.microsoft.com/office/drawing/2014/main" id="{2723FF61-ED63-483E-89A4-292A61B3ACE8}"/>
              </a:ext>
            </a:extLst>
          </p:cNvPr>
          <p:cNvPicPr>
            <a:picLocks noChangeAspect="1"/>
          </p:cNvPicPr>
          <p:nvPr/>
        </p:nvPicPr>
        <p:blipFill>
          <a:blip r:embed="rId4"/>
          <a:stretch>
            <a:fillRect/>
          </a:stretch>
        </p:blipFill>
        <p:spPr>
          <a:xfrm>
            <a:off x="7685075" y="3745068"/>
            <a:ext cx="4060723" cy="2878728"/>
          </a:xfrm>
          <a:prstGeom prst="rect">
            <a:avLst/>
          </a:prstGeom>
        </p:spPr>
      </p:pic>
      <p:sp>
        <p:nvSpPr>
          <p:cNvPr id="18" name="Content">
            <a:extLst>
              <a:ext uri="{FF2B5EF4-FFF2-40B4-BE49-F238E27FC236}">
                <a16:creationId xmlns:a16="http://schemas.microsoft.com/office/drawing/2014/main" id="{8C16EB9C-13AF-47D2-AC68-51784D171F0E}"/>
              </a:ext>
            </a:extLst>
          </p:cNvPr>
          <p:cNvSpPr txBox="1">
            <a:spLocks/>
          </p:cNvSpPr>
          <p:nvPr/>
        </p:nvSpPr>
        <p:spPr>
          <a:xfrm>
            <a:off x="231372" y="985762"/>
            <a:ext cx="5080001" cy="1219200"/>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endParaRPr lang="en-US" sz="1800" dirty="0"/>
          </a:p>
        </p:txBody>
      </p:sp>
      <p:pic>
        <p:nvPicPr>
          <p:cNvPr id="9" name="Picture 8">
            <a:extLst>
              <a:ext uri="{FF2B5EF4-FFF2-40B4-BE49-F238E27FC236}">
                <a16:creationId xmlns:a16="http://schemas.microsoft.com/office/drawing/2014/main" id="{D3E50A05-E6C9-A855-26D6-02D0D4AD54DF}"/>
              </a:ext>
            </a:extLst>
          </p:cNvPr>
          <p:cNvPicPr>
            <a:picLocks noChangeAspect="1"/>
          </p:cNvPicPr>
          <p:nvPr/>
        </p:nvPicPr>
        <p:blipFill>
          <a:blip r:embed="rId5"/>
          <a:stretch>
            <a:fillRect/>
          </a:stretch>
        </p:blipFill>
        <p:spPr>
          <a:xfrm>
            <a:off x="242221" y="3226447"/>
            <a:ext cx="3805825" cy="3460589"/>
          </a:xfrm>
          <a:prstGeom prst="rect">
            <a:avLst/>
          </a:prstGeom>
        </p:spPr>
      </p:pic>
      <p:pic>
        <p:nvPicPr>
          <p:cNvPr id="10" name="Picture 9">
            <a:extLst>
              <a:ext uri="{FF2B5EF4-FFF2-40B4-BE49-F238E27FC236}">
                <a16:creationId xmlns:a16="http://schemas.microsoft.com/office/drawing/2014/main" id="{6F17C7C4-258F-9986-620F-96825E4B4198}"/>
              </a:ext>
            </a:extLst>
          </p:cNvPr>
          <p:cNvPicPr>
            <a:picLocks noChangeAspect="1"/>
          </p:cNvPicPr>
          <p:nvPr/>
        </p:nvPicPr>
        <p:blipFill>
          <a:blip r:embed="rId6"/>
          <a:stretch>
            <a:fillRect/>
          </a:stretch>
        </p:blipFill>
        <p:spPr>
          <a:xfrm>
            <a:off x="3216557" y="3657712"/>
            <a:ext cx="4212210" cy="1526720"/>
          </a:xfrm>
          <a:prstGeom prst="rect">
            <a:avLst/>
          </a:prstGeom>
        </p:spPr>
      </p:pic>
    </p:spTree>
    <p:extLst>
      <p:ext uri="{BB962C8B-B14F-4D97-AF65-F5344CB8AC3E}">
        <p14:creationId xmlns:p14="http://schemas.microsoft.com/office/powerpoint/2010/main" val="739165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EFF80C9-4787-2449-8D76-FA2409E79C2A}"/>
              </a:ext>
            </a:extLst>
          </p:cNvPr>
          <p:cNvGrpSpPr/>
          <p:nvPr/>
        </p:nvGrpSpPr>
        <p:grpSpPr>
          <a:xfrm>
            <a:off x="253046" y="2106237"/>
            <a:ext cx="3524815" cy="4690901"/>
            <a:chOff x="253046" y="2106237"/>
            <a:chExt cx="3524815" cy="4690901"/>
          </a:xfrm>
        </p:grpSpPr>
        <p:pic>
          <p:nvPicPr>
            <p:cNvPr id="4" name="Picture 3">
              <a:extLst>
                <a:ext uri="{FF2B5EF4-FFF2-40B4-BE49-F238E27FC236}">
                  <a16:creationId xmlns:a16="http://schemas.microsoft.com/office/drawing/2014/main" id="{2D511FB0-82C6-982D-1477-04DB2B4FB7CB}"/>
                </a:ext>
              </a:extLst>
            </p:cNvPr>
            <p:cNvPicPr>
              <a:picLocks noChangeAspect="1"/>
            </p:cNvPicPr>
            <p:nvPr/>
          </p:nvPicPr>
          <p:blipFill rotWithShape="1">
            <a:blip r:embed="rId2"/>
            <a:srcRect l="28147" r="24318"/>
            <a:stretch/>
          </p:blipFill>
          <p:spPr>
            <a:xfrm>
              <a:off x="921065" y="2124570"/>
              <a:ext cx="2856796" cy="4672568"/>
            </a:xfrm>
            <a:prstGeom prst="rect">
              <a:avLst/>
            </a:prstGeom>
          </p:spPr>
        </p:pic>
        <p:sp>
          <p:nvSpPr>
            <p:cNvPr id="37" name="TextBox 36">
              <a:extLst>
                <a:ext uri="{FF2B5EF4-FFF2-40B4-BE49-F238E27FC236}">
                  <a16:creationId xmlns:a16="http://schemas.microsoft.com/office/drawing/2014/main" id="{94E49095-41F0-D4D9-538D-1F7C49463FFB}"/>
                </a:ext>
              </a:extLst>
            </p:cNvPr>
            <p:cNvSpPr txBox="1"/>
            <p:nvPr/>
          </p:nvSpPr>
          <p:spPr>
            <a:xfrm>
              <a:off x="253046" y="2106237"/>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RF Transmitter</a:t>
              </a:r>
              <a:endParaRPr lang="LID4096" sz="2000" dirty="0">
                <a:solidFill>
                  <a:schemeClr val="tx2"/>
                </a:solidFill>
                <a:latin typeface="Arial" pitchFamily="34" charset="0"/>
                <a:cs typeface="Arial" pitchFamily="34" charset="0"/>
              </a:endParaRPr>
            </a:p>
          </p:txBody>
        </p:sp>
      </p:grpSp>
      <p:grpSp>
        <p:nvGrpSpPr>
          <p:cNvPr id="8" name="Group 7">
            <a:extLst>
              <a:ext uri="{FF2B5EF4-FFF2-40B4-BE49-F238E27FC236}">
                <a16:creationId xmlns:a16="http://schemas.microsoft.com/office/drawing/2014/main" id="{0D6DD854-E834-41F5-F9F9-ADE055499DF6}"/>
              </a:ext>
            </a:extLst>
          </p:cNvPr>
          <p:cNvGrpSpPr/>
          <p:nvPr/>
        </p:nvGrpSpPr>
        <p:grpSpPr>
          <a:xfrm>
            <a:off x="2934338" y="2041093"/>
            <a:ext cx="4911629" cy="2186277"/>
            <a:chOff x="2934338" y="2041093"/>
            <a:chExt cx="4911629" cy="2186277"/>
          </a:xfrm>
        </p:grpSpPr>
        <p:pic>
          <p:nvPicPr>
            <p:cNvPr id="7" name="Picture 6">
              <a:extLst>
                <a:ext uri="{FF2B5EF4-FFF2-40B4-BE49-F238E27FC236}">
                  <a16:creationId xmlns:a16="http://schemas.microsoft.com/office/drawing/2014/main" id="{448D3F47-4685-1A3E-7CFB-1F80F9BB5B68}"/>
                </a:ext>
              </a:extLst>
            </p:cNvPr>
            <p:cNvPicPr>
              <a:picLocks noChangeAspect="1"/>
            </p:cNvPicPr>
            <p:nvPr/>
          </p:nvPicPr>
          <p:blipFill>
            <a:blip r:embed="rId3"/>
            <a:stretch>
              <a:fillRect/>
            </a:stretch>
          </p:blipFill>
          <p:spPr>
            <a:xfrm>
              <a:off x="3736301" y="2207620"/>
              <a:ext cx="4109666" cy="2019750"/>
            </a:xfrm>
            <a:prstGeom prst="rect">
              <a:avLst/>
            </a:prstGeom>
          </p:spPr>
        </p:pic>
        <p:grpSp>
          <p:nvGrpSpPr>
            <p:cNvPr id="39" name="Group 38">
              <a:extLst>
                <a:ext uri="{FF2B5EF4-FFF2-40B4-BE49-F238E27FC236}">
                  <a16:creationId xmlns:a16="http://schemas.microsoft.com/office/drawing/2014/main" id="{56BA533A-EDDA-4271-175D-74CBB9818D4C}"/>
                </a:ext>
              </a:extLst>
            </p:cNvPr>
            <p:cNvGrpSpPr/>
            <p:nvPr/>
          </p:nvGrpSpPr>
          <p:grpSpPr>
            <a:xfrm>
              <a:off x="2934338" y="2041093"/>
              <a:ext cx="2395578" cy="1091622"/>
              <a:chOff x="2703555" y="2027668"/>
              <a:chExt cx="2395578" cy="1091622"/>
            </a:xfrm>
          </p:grpSpPr>
          <p:sp>
            <p:nvSpPr>
              <p:cNvPr id="15" name="Oval 14">
                <a:extLst>
                  <a:ext uri="{FF2B5EF4-FFF2-40B4-BE49-F238E27FC236}">
                    <a16:creationId xmlns:a16="http://schemas.microsoft.com/office/drawing/2014/main" id="{57BF6C93-C65F-4282-A101-19352C86E022}"/>
                  </a:ext>
                </a:extLst>
              </p:cNvPr>
              <p:cNvSpPr/>
              <p:nvPr/>
            </p:nvSpPr>
            <p:spPr>
              <a:xfrm>
                <a:off x="2703555" y="2027668"/>
                <a:ext cx="973014" cy="60057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23" name="Arc 22">
                <a:extLst>
                  <a:ext uri="{FF2B5EF4-FFF2-40B4-BE49-F238E27FC236}">
                    <a16:creationId xmlns:a16="http://schemas.microsoft.com/office/drawing/2014/main" id="{60B7DD7D-CC88-3BD3-034A-F47C1C796A9B}"/>
                  </a:ext>
                </a:extLst>
              </p:cNvPr>
              <p:cNvSpPr/>
              <p:nvPr/>
            </p:nvSpPr>
            <p:spPr>
              <a:xfrm rot="1033927">
                <a:off x="3331818" y="2454614"/>
                <a:ext cx="1767315" cy="664676"/>
              </a:xfrm>
              <a:prstGeom prst="arc">
                <a:avLst>
                  <a:gd name="adj1" fmla="val 11948100"/>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sp>
        <p:nvSpPr>
          <p:cNvPr id="2" name="Title 1">
            <a:extLst>
              <a:ext uri="{FF2B5EF4-FFF2-40B4-BE49-F238E27FC236}">
                <a16:creationId xmlns:a16="http://schemas.microsoft.com/office/drawing/2014/main" id="{D6D87F49-6F23-DD6F-2DB6-3FB001A4280A}"/>
              </a:ext>
            </a:extLst>
          </p:cNvPr>
          <p:cNvSpPr>
            <a:spLocks noGrp="1"/>
          </p:cNvSpPr>
          <p:nvPr>
            <p:ph type="title"/>
          </p:nvPr>
        </p:nvSpPr>
        <p:spPr/>
        <p:txBody>
          <a:bodyPr/>
          <a:lstStyle/>
          <a:p>
            <a:r>
              <a:rPr lang="en-US" dirty="0"/>
              <a:t>Coupling in Antenna Arrays: Near and Far Field Effects</a:t>
            </a:r>
            <a:endParaRPr lang="LID4096" dirty="0"/>
          </a:p>
        </p:txBody>
      </p:sp>
      <p:sp>
        <p:nvSpPr>
          <p:cNvPr id="5" name="TextBox 4">
            <a:extLst>
              <a:ext uri="{FF2B5EF4-FFF2-40B4-BE49-F238E27FC236}">
                <a16:creationId xmlns:a16="http://schemas.microsoft.com/office/drawing/2014/main" id="{CEA1C7BE-ECCE-E9D4-467C-D57B7DDBA2C2}"/>
              </a:ext>
            </a:extLst>
          </p:cNvPr>
          <p:cNvSpPr txBox="1"/>
          <p:nvPr/>
        </p:nvSpPr>
        <p:spPr>
          <a:xfrm>
            <a:off x="3425715" y="4348023"/>
            <a:ext cx="18473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6" name="Content Placeholder 4">
            <a:extLst>
              <a:ext uri="{FF2B5EF4-FFF2-40B4-BE49-F238E27FC236}">
                <a16:creationId xmlns:a16="http://schemas.microsoft.com/office/drawing/2014/main" id="{F6C7CBA8-9829-BC5D-085D-3D8BC993164F}"/>
              </a:ext>
            </a:extLst>
          </p:cNvPr>
          <p:cNvSpPr txBox="1">
            <a:spLocks/>
          </p:cNvSpPr>
          <p:nvPr/>
        </p:nvSpPr>
        <p:spPr>
          <a:xfrm>
            <a:off x="172286" y="1321908"/>
            <a:ext cx="11323028" cy="1007887"/>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sz="2000" dirty="0"/>
              <a:t>S-parameters model near-field leakage in between elements</a:t>
            </a:r>
          </a:p>
          <a:p>
            <a:r>
              <a:rPr lang="en-US" sz="2000" dirty="0"/>
              <a:t>Patterns of elements embedded within an array differ from the isolated element</a:t>
            </a:r>
          </a:p>
        </p:txBody>
      </p:sp>
      <p:grpSp>
        <p:nvGrpSpPr>
          <p:cNvPr id="40" name="Group 39">
            <a:extLst>
              <a:ext uri="{FF2B5EF4-FFF2-40B4-BE49-F238E27FC236}">
                <a16:creationId xmlns:a16="http://schemas.microsoft.com/office/drawing/2014/main" id="{4B38528D-0511-752D-6F7A-003F1D49AAC9}"/>
              </a:ext>
            </a:extLst>
          </p:cNvPr>
          <p:cNvGrpSpPr/>
          <p:nvPr/>
        </p:nvGrpSpPr>
        <p:grpSpPr>
          <a:xfrm>
            <a:off x="5350749" y="3299624"/>
            <a:ext cx="4279628" cy="3395314"/>
            <a:chOff x="5229131" y="3358180"/>
            <a:chExt cx="4279628" cy="3395314"/>
          </a:xfrm>
        </p:grpSpPr>
        <p:pic>
          <p:nvPicPr>
            <p:cNvPr id="27" name="Picture 26">
              <a:extLst>
                <a:ext uri="{FF2B5EF4-FFF2-40B4-BE49-F238E27FC236}">
                  <a16:creationId xmlns:a16="http://schemas.microsoft.com/office/drawing/2014/main" id="{93FD5688-F5E1-726D-484A-523DC4E2E60D}"/>
                </a:ext>
              </a:extLst>
            </p:cNvPr>
            <p:cNvPicPr>
              <a:picLocks noChangeAspect="1"/>
            </p:cNvPicPr>
            <p:nvPr/>
          </p:nvPicPr>
          <p:blipFill>
            <a:blip r:embed="rId4"/>
            <a:stretch>
              <a:fillRect/>
            </a:stretch>
          </p:blipFill>
          <p:spPr>
            <a:xfrm>
              <a:off x="5899411" y="4001924"/>
              <a:ext cx="3609348" cy="2751570"/>
            </a:xfrm>
            <a:prstGeom prst="rect">
              <a:avLst/>
            </a:prstGeom>
          </p:spPr>
        </p:pic>
        <p:sp>
          <p:nvSpPr>
            <p:cNvPr id="32" name="Right Brace 31">
              <a:extLst>
                <a:ext uri="{FF2B5EF4-FFF2-40B4-BE49-F238E27FC236}">
                  <a16:creationId xmlns:a16="http://schemas.microsoft.com/office/drawing/2014/main" id="{01950334-B79F-154A-25E5-8700B4E5E51E}"/>
                </a:ext>
              </a:extLst>
            </p:cNvPr>
            <p:cNvSpPr/>
            <p:nvPr/>
          </p:nvSpPr>
          <p:spPr>
            <a:xfrm rot="4103500">
              <a:off x="6167093" y="2420218"/>
              <a:ext cx="180971" cy="2056896"/>
            </a:xfrm>
            <a:prstGeom prst="righ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3" name="Arc 32">
              <a:extLst>
                <a:ext uri="{FF2B5EF4-FFF2-40B4-BE49-F238E27FC236}">
                  <a16:creationId xmlns:a16="http://schemas.microsoft.com/office/drawing/2014/main" id="{C3C3D7A3-850D-DCE9-50BD-015A01D96953}"/>
                </a:ext>
              </a:extLst>
            </p:cNvPr>
            <p:cNvSpPr/>
            <p:nvPr/>
          </p:nvSpPr>
          <p:spPr>
            <a:xfrm rot="2672898" flipV="1">
              <a:off x="5974120" y="3438808"/>
              <a:ext cx="1322954" cy="399297"/>
            </a:xfrm>
            <a:prstGeom prst="arc">
              <a:avLst>
                <a:gd name="adj1" fmla="val 12636039"/>
                <a:gd name="adj2" fmla="val 20338688"/>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4" name="TextBox 33">
              <a:extLst>
                <a:ext uri="{FF2B5EF4-FFF2-40B4-BE49-F238E27FC236}">
                  <a16:creationId xmlns:a16="http://schemas.microsoft.com/office/drawing/2014/main" id="{AF6D8BAB-0513-F29F-3DD1-38A900567B38}"/>
                </a:ext>
              </a:extLst>
            </p:cNvPr>
            <p:cNvSpPr txBox="1"/>
            <p:nvPr/>
          </p:nvSpPr>
          <p:spPr>
            <a:xfrm>
              <a:off x="7527462" y="5852318"/>
              <a:ext cx="1787838"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S-parameters</a:t>
              </a:r>
              <a:endParaRPr lang="LID4096" sz="2000" dirty="0">
                <a:solidFill>
                  <a:schemeClr val="tx2"/>
                </a:solidFill>
                <a:latin typeface="Arial" pitchFamily="34" charset="0"/>
                <a:cs typeface="Arial" pitchFamily="34" charset="0"/>
              </a:endParaRPr>
            </a:p>
          </p:txBody>
        </p:sp>
      </p:grpSp>
      <p:grpSp>
        <p:nvGrpSpPr>
          <p:cNvPr id="41" name="Group 40">
            <a:extLst>
              <a:ext uri="{FF2B5EF4-FFF2-40B4-BE49-F238E27FC236}">
                <a16:creationId xmlns:a16="http://schemas.microsoft.com/office/drawing/2014/main" id="{24A8CD50-22D1-2CCB-D21C-096E202D886F}"/>
              </a:ext>
            </a:extLst>
          </p:cNvPr>
          <p:cNvGrpSpPr/>
          <p:nvPr/>
        </p:nvGrpSpPr>
        <p:grpSpPr>
          <a:xfrm>
            <a:off x="3467854" y="1995096"/>
            <a:ext cx="8912882" cy="4857105"/>
            <a:chOff x="3467854" y="1995096"/>
            <a:chExt cx="8912882" cy="4857105"/>
          </a:xfrm>
        </p:grpSpPr>
        <p:pic>
          <p:nvPicPr>
            <p:cNvPr id="31" name="Picture 30">
              <a:extLst>
                <a:ext uri="{FF2B5EF4-FFF2-40B4-BE49-F238E27FC236}">
                  <a16:creationId xmlns:a16="http://schemas.microsoft.com/office/drawing/2014/main" id="{E3B183D0-2B51-5612-37D8-99E6C673DA84}"/>
                </a:ext>
              </a:extLst>
            </p:cNvPr>
            <p:cNvPicPr>
              <a:picLocks noChangeAspect="1"/>
            </p:cNvPicPr>
            <p:nvPr/>
          </p:nvPicPr>
          <p:blipFill>
            <a:blip r:embed="rId5"/>
            <a:stretch>
              <a:fillRect/>
            </a:stretch>
          </p:blipFill>
          <p:spPr>
            <a:xfrm>
              <a:off x="3705422" y="4039277"/>
              <a:ext cx="2315607" cy="2421114"/>
            </a:xfrm>
            <a:prstGeom prst="rect">
              <a:avLst/>
            </a:prstGeom>
          </p:spPr>
        </p:pic>
        <p:pic>
          <p:nvPicPr>
            <p:cNvPr id="29" name="Picture 28">
              <a:extLst>
                <a:ext uri="{FF2B5EF4-FFF2-40B4-BE49-F238E27FC236}">
                  <a16:creationId xmlns:a16="http://schemas.microsoft.com/office/drawing/2014/main" id="{8DEA660F-C4E3-9DCC-235B-80B71ABECFE9}"/>
                </a:ext>
              </a:extLst>
            </p:cNvPr>
            <p:cNvPicPr>
              <a:picLocks noChangeAspect="1"/>
            </p:cNvPicPr>
            <p:nvPr/>
          </p:nvPicPr>
          <p:blipFill>
            <a:blip r:embed="rId6"/>
            <a:stretch>
              <a:fillRect/>
            </a:stretch>
          </p:blipFill>
          <p:spPr>
            <a:xfrm>
              <a:off x="9766783" y="1995096"/>
              <a:ext cx="2298006" cy="2421114"/>
            </a:xfrm>
            <a:prstGeom prst="rect">
              <a:avLst/>
            </a:prstGeom>
          </p:spPr>
        </p:pic>
        <p:sp>
          <p:nvSpPr>
            <p:cNvPr id="24" name="Arc 23">
              <a:extLst>
                <a:ext uri="{FF2B5EF4-FFF2-40B4-BE49-F238E27FC236}">
                  <a16:creationId xmlns:a16="http://schemas.microsoft.com/office/drawing/2014/main" id="{85CE160B-6269-40AF-6C92-414AF38A0E3E}"/>
                </a:ext>
              </a:extLst>
            </p:cNvPr>
            <p:cNvSpPr/>
            <p:nvPr/>
          </p:nvSpPr>
          <p:spPr>
            <a:xfrm rot="1033927" flipV="1">
              <a:off x="6552892" y="2603937"/>
              <a:ext cx="3356220" cy="452343"/>
            </a:xfrm>
            <a:prstGeom prst="arc">
              <a:avLst>
                <a:gd name="adj1" fmla="val 11315829"/>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5" name="Arc 24">
              <a:extLst>
                <a:ext uri="{FF2B5EF4-FFF2-40B4-BE49-F238E27FC236}">
                  <a16:creationId xmlns:a16="http://schemas.microsoft.com/office/drawing/2014/main" id="{BCBD7ED7-E29F-D17F-C99D-410C3CE4CC6C}"/>
                </a:ext>
              </a:extLst>
            </p:cNvPr>
            <p:cNvSpPr/>
            <p:nvPr/>
          </p:nvSpPr>
          <p:spPr>
            <a:xfrm rot="3178566">
              <a:off x="4606660" y="3628832"/>
              <a:ext cx="1029280" cy="512050"/>
            </a:xfrm>
            <a:prstGeom prst="arc">
              <a:avLst>
                <a:gd name="adj1" fmla="val 12636039"/>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5" name="TextBox 34">
              <a:extLst>
                <a:ext uri="{FF2B5EF4-FFF2-40B4-BE49-F238E27FC236}">
                  <a16:creationId xmlns:a16="http://schemas.microsoft.com/office/drawing/2014/main" id="{DBCE1CFD-7386-9F4C-052F-416568A10768}"/>
                </a:ext>
              </a:extLst>
            </p:cNvPr>
            <p:cNvSpPr txBox="1"/>
            <p:nvPr/>
          </p:nvSpPr>
          <p:spPr>
            <a:xfrm>
              <a:off x="3467854" y="6452091"/>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Embedded element #1</a:t>
              </a:r>
              <a:endParaRPr lang="LID4096" sz="2000" dirty="0">
                <a:solidFill>
                  <a:schemeClr val="tx2"/>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4D491633-0D9F-335E-D571-E75792FBF5CB}"/>
                </a:ext>
              </a:extLst>
            </p:cNvPr>
            <p:cNvSpPr txBox="1"/>
            <p:nvPr/>
          </p:nvSpPr>
          <p:spPr>
            <a:xfrm>
              <a:off x="9498745" y="4416210"/>
              <a:ext cx="2881991"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Embedded element #8</a:t>
              </a:r>
              <a:endParaRPr lang="LID4096" sz="2000" dirty="0">
                <a:solidFill>
                  <a:schemeClr val="tx2"/>
                </a:solidFill>
                <a:latin typeface="Arial" pitchFamily="34" charset="0"/>
                <a:cs typeface="Arial" pitchFamily="34" charset="0"/>
              </a:endParaRPr>
            </a:p>
          </p:txBody>
        </p:sp>
      </p:grpSp>
    </p:spTree>
    <p:extLst>
      <p:ext uri="{BB962C8B-B14F-4D97-AF65-F5344CB8AC3E}">
        <p14:creationId xmlns:p14="http://schemas.microsoft.com/office/powerpoint/2010/main" val="250240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55B581-3141-CDC5-4C63-B6DB92A76020}"/>
              </a:ext>
            </a:extLst>
          </p:cNvPr>
          <p:cNvPicPr>
            <a:picLocks noChangeAspect="1"/>
          </p:cNvPicPr>
          <p:nvPr/>
        </p:nvPicPr>
        <p:blipFill>
          <a:blip r:embed="rId2"/>
          <a:stretch>
            <a:fillRect/>
          </a:stretch>
        </p:blipFill>
        <p:spPr>
          <a:xfrm>
            <a:off x="439891" y="664321"/>
            <a:ext cx="4247428" cy="2087456"/>
          </a:xfrm>
          <a:prstGeom prst="rect">
            <a:avLst/>
          </a:prstGeom>
        </p:spPr>
      </p:pic>
      <p:sp>
        <p:nvSpPr>
          <p:cNvPr id="2" name="Title 1">
            <a:extLst>
              <a:ext uri="{FF2B5EF4-FFF2-40B4-BE49-F238E27FC236}">
                <a16:creationId xmlns:a16="http://schemas.microsoft.com/office/drawing/2014/main" id="{3E2D2D51-08D6-2C51-DF67-17CE9B6C7DE0}"/>
              </a:ext>
            </a:extLst>
          </p:cNvPr>
          <p:cNvSpPr>
            <a:spLocks noGrp="1"/>
          </p:cNvSpPr>
          <p:nvPr>
            <p:ph type="title"/>
          </p:nvPr>
        </p:nvSpPr>
        <p:spPr/>
        <p:txBody>
          <a:bodyPr/>
          <a:lstStyle/>
          <a:p>
            <a:r>
              <a:rPr lang="en-US" dirty="0"/>
              <a:t>Impact of Coupling on the Antenna Array Pattern</a:t>
            </a:r>
            <a:endParaRPr lang="LID4096" dirty="0"/>
          </a:p>
        </p:txBody>
      </p:sp>
      <p:grpSp>
        <p:nvGrpSpPr>
          <p:cNvPr id="22" name="Group 21">
            <a:extLst>
              <a:ext uri="{FF2B5EF4-FFF2-40B4-BE49-F238E27FC236}">
                <a16:creationId xmlns:a16="http://schemas.microsoft.com/office/drawing/2014/main" id="{0E2F6493-0A2B-05FD-B1C4-63CBCC42A1B4}"/>
              </a:ext>
            </a:extLst>
          </p:cNvPr>
          <p:cNvGrpSpPr/>
          <p:nvPr/>
        </p:nvGrpSpPr>
        <p:grpSpPr>
          <a:xfrm>
            <a:off x="0" y="1498393"/>
            <a:ext cx="4759825" cy="5285019"/>
            <a:chOff x="0" y="1498393"/>
            <a:chExt cx="4759825" cy="5285019"/>
          </a:xfrm>
        </p:grpSpPr>
        <p:pic>
          <p:nvPicPr>
            <p:cNvPr id="13" name="Picture 12">
              <a:extLst>
                <a:ext uri="{FF2B5EF4-FFF2-40B4-BE49-F238E27FC236}">
                  <a16:creationId xmlns:a16="http://schemas.microsoft.com/office/drawing/2014/main" id="{1671A032-44D7-7622-29A0-EB499D6DB929}"/>
                </a:ext>
              </a:extLst>
            </p:cNvPr>
            <p:cNvPicPr>
              <a:picLocks noChangeAspect="1"/>
            </p:cNvPicPr>
            <p:nvPr/>
          </p:nvPicPr>
          <p:blipFill rotWithShape="1">
            <a:blip r:embed="rId3"/>
            <a:srcRect t="16466"/>
            <a:stretch/>
          </p:blipFill>
          <p:spPr>
            <a:xfrm>
              <a:off x="131734" y="3760446"/>
              <a:ext cx="4019362" cy="3022966"/>
            </a:xfrm>
            <a:prstGeom prst="rect">
              <a:avLst/>
            </a:prstGeom>
          </p:spPr>
        </p:pic>
        <p:pic>
          <p:nvPicPr>
            <p:cNvPr id="9" name="Picture 8">
              <a:extLst>
                <a:ext uri="{FF2B5EF4-FFF2-40B4-BE49-F238E27FC236}">
                  <a16:creationId xmlns:a16="http://schemas.microsoft.com/office/drawing/2014/main" id="{D7B707E8-ADCB-AF11-7EE5-2112F841CE43}"/>
                </a:ext>
              </a:extLst>
            </p:cNvPr>
            <p:cNvPicPr>
              <a:picLocks noChangeAspect="1"/>
            </p:cNvPicPr>
            <p:nvPr/>
          </p:nvPicPr>
          <p:blipFill>
            <a:blip r:embed="rId4"/>
            <a:stretch>
              <a:fillRect/>
            </a:stretch>
          </p:blipFill>
          <p:spPr>
            <a:xfrm>
              <a:off x="2829646" y="2323201"/>
              <a:ext cx="1926345" cy="2087457"/>
            </a:xfrm>
            <a:prstGeom prst="rect">
              <a:avLst/>
            </a:prstGeom>
          </p:spPr>
        </p:pic>
        <p:sp>
          <p:nvSpPr>
            <p:cNvPr id="18" name="TextBox 17">
              <a:extLst>
                <a:ext uri="{FF2B5EF4-FFF2-40B4-BE49-F238E27FC236}">
                  <a16:creationId xmlns:a16="http://schemas.microsoft.com/office/drawing/2014/main" id="{7B829236-053B-BFF0-EF97-3C6BE10E090F}"/>
                </a:ext>
              </a:extLst>
            </p:cNvPr>
            <p:cNvSpPr txBox="1"/>
            <p:nvPr/>
          </p:nvSpPr>
          <p:spPr>
            <a:xfrm>
              <a:off x="0" y="3366929"/>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Without coupling</a:t>
              </a:r>
              <a:endParaRPr lang="LID4096" sz="2000" dirty="0">
                <a:solidFill>
                  <a:schemeClr val="tx2"/>
                </a:solidFill>
                <a:latin typeface="Arial" pitchFamily="34" charset="0"/>
                <a:cs typeface="Arial" pitchFamily="34" charset="0"/>
              </a:endParaRPr>
            </a:p>
          </p:txBody>
        </p:sp>
        <p:sp>
          <p:nvSpPr>
            <p:cNvPr id="20" name="Arc 19">
              <a:extLst>
                <a:ext uri="{FF2B5EF4-FFF2-40B4-BE49-F238E27FC236}">
                  <a16:creationId xmlns:a16="http://schemas.microsoft.com/office/drawing/2014/main" id="{D36FA98B-7B5B-6D21-1B7D-535B799C2427}"/>
                </a:ext>
              </a:extLst>
            </p:cNvPr>
            <p:cNvSpPr/>
            <p:nvPr/>
          </p:nvSpPr>
          <p:spPr>
            <a:xfrm rot="3262722">
              <a:off x="3295366" y="1801249"/>
              <a:ext cx="1767315" cy="1161603"/>
            </a:xfrm>
            <a:prstGeom prst="arc">
              <a:avLst>
                <a:gd name="adj1" fmla="val 12636039"/>
                <a:gd name="adj2" fmla="val 342667"/>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nvGrpSpPr>
          <p:cNvPr id="23" name="Group 22">
            <a:extLst>
              <a:ext uri="{FF2B5EF4-FFF2-40B4-BE49-F238E27FC236}">
                <a16:creationId xmlns:a16="http://schemas.microsoft.com/office/drawing/2014/main" id="{CFDCF6F0-5B4C-91D2-AB53-06A65E18C4D0}"/>
              </a:ext>
            </a:extLst>
          </p:cNvPr>
          <p:cNvGrpSpPr/>
          <p:nvPr/>
        </p:nvGrpSpPr>
        <p:grpSpPr>
          <a:xfrm>
            <a:off x="2781333" y="1978289"/>
            <a:ext cx="7768375" cy="4832187"/>
            <a:chOff x="2781333" y="1978289"/>
            <a:chExt cx="7768375" cy="4832187"/>
          </a:xfrm>
        </p:grpSpPr>
        <p:pic>
          <p:nvPicPr>
            <p:cNvPr id="17" name="Picture 16">
              <a:extLst>
                <a:ext uri="{FF2B5EF4-FFF2-40B4-BE49-F238E27FC236}">
                  <a16:creationId xmlns:a16="http://schemas.microsoft.com/office/drawing/2014/main" id="{01042E7E-7A04-EC32-074D-12787F9BB88F}"/>
                </a:ext>
              </a:extLst>
            </p:cNvPr>
            <p:cNvPicPr>
              <a:picLocks noChangeAspect="1"/>
            </p:cNvPicPr>
            <p:nvPr/>
          </p:nvPicPr>
          <p:blipFill rotWithShape="1">
            <a:blip r:embed="rId5"/>
            <a:srcRect t="16466"/>
            <a:stretch/>
          </p:blipFill>
          <p:spPr>
            <a:xfrm>
              <a:off x="5932195" y="3787509"/>
              <a:ext cx="4019362" cy="3022967"/>
            </a:xfrm>
            <a:prstGeom prst="rect">
              <a:avLst/>
            </a:prstGeom>
          </p:spPr>
        </p:pic>
        <p:pic>
          <p:nvPicPr>
            <p:cNvPr id="11" name="Picture 10">
              <a:extLst>
                <a:ext uri="{FF2B5EF4-FFF2-40B4-BE49-F238E27FC236}">
                  <a16:creationId xmlns:a16="http://schemas.microsoft.com/office/drawing/2014/main" id="{B7978CA7-4AA3-560F-029F-AA4D575D483E}"/>
                </a:ext>
              </a:extLst>
            </p:cNvPr>
            <p:cNvPicPr>
              <a:picLocks noChangeAspect="1"/>
            </p:cNvPicPr>
            <p:nvPr/>
          </p:nvPicPr>
          <p:blipFill>
            <a:blip r:embed="rId6"/>
            <a:stretch>
              <a:fillRect/>
            </a:stretch>
          </p:blipFill>
          <p:spPr>
            <a:xfrm>
              <a:off x="8616359" y="2358225"/>
              <a:ext cx="1933349" cy="2017408"/>
            </a:xfrm>
            <a:prstGeom prst="rect">
              <a:avLst/>
            </a:prstGeom>
          </p:spPr>
        </p:pic>
        <p:sp>
          <p:nvSpPr>
            <p:cNvPr id="19" name="TextBox 18">
              <a:extLst>
                <a:ext uri="{FF2B5EF4-FFF2-40B4-BE49-F238E27FC236}">
                  <a16:creationId xmlns:a16="http://schemas.microsoft.com/office/drawing/2014/main" id="{7C0FD70F-F152-5C45-EE77-F3A61A98F020}"/>
                </a:ext>
              </a:extLst>
            </p:cNvPr>
            <p:cNvSpPr txBox="1"/>
            <p:nvPr/>
          </p:nvSpPr>
          <p:spPr>
            <a:xfrm>
              <a:off x="5794442" y="3353676"/>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 coupling</a:t>
              </a:r>
              <a:endParaRPr lang="LID4096" sz="2000" dirty="0">
                <a:solidFill>
                  <a:schemeClr val="tx2"/>
                </a:solidFill>
                <a:latin typeface="Arial" pitchFamily="34" charset="0"/>
                <a:cs typeface="Arial" pitchFamily="34" charset="0"/>
              </a:endParaRPr>
            </a:p>
          </p:txBody>
        </p:sp>
        <p:sp>
          <p:nvSpPr>
            <p:cNvPr id="21" name="Arc 20">
              <a:extLst>
                <a:ext uri="{FF2B5EF4-FFF2-40B4-BE49-F238E27FC236}">
                  <a16:creationId xmlns:a16="http://schemas.microsoft.com/office/drawing/2014/main" id="{30812A99-7043-A93F-B22A-78B0E38E43EE}"/>
                </a:ext>
              </a:extLst>
            </p:cNvPr>
            <p:cNvSpPr/>
            <p:nvPr/>
          </p:nvSpPr>
          <p:spPr>
            <a:xfrm rot="958669">
              <a:off x="2781333" y="1978289"/>
              <a:ext cx="5981700" cy="1161603"/>
            </a:xfrm>
            <a:prstGeom prst="arc">
              <a:avLst>
                <a:gd name="adj1" fmla="val 11617127"/>
                <a:gd name="adj2" fmla="val 21241397"/>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pic>
        <p:nvPicPr>
          <p:cNvPr id="4" name="Picture 3">
            <a:extLst>
              <a:ext uri="{FF2B5EF4-FFF2-40B4-BE49-F238E27FC236}">
                <a16:creationId xmlns:a16="http://schemas.microsoft.com/office/drawing/2014/main" id="{35D29E75-E9C3-29F5-0448-99881C8C07F6}"/>
              </a:ext>
            </a:extLst>
          </p:cNvPr>
          <p:cNvPicPr>
            <a:picLocks noChangeAspect="1"/>
          </p:cNvPicPr>
          <p:nvPr/>
        </p:nvPicPr>
        <p:blipFill>
          <a:blip r:embed="rId7"/>
          <a:srcRect r="71840"/>
          <a:stretch/>
        </p:blipFill>
        <p:spPr>
          <a:xfrm>
            <a:off x="9321081" y="4794542"/>
            <a:ext cx="1544513" cy="1010375"/>
          </a:xfrm>
          <a:prstGeom prst="rect">
            <a:avLst/>
          </a:prstGeom>
        </p:spPr>
      </p:pic>
      <p:pic>
        <p:nvPicPr>
          <p:cNvPr id="6" name="Picture 5">
            <a:extLst>
              <a:ext uri="{FF2B5EF4-FFF2-40B4-BE49-F238E27FC236}">
                <a16:creationId xmlns:a16="http://schemas.microsoft.com/office/drawing/2014/main" id="{F25AE6A5-BE38-307C-AB4B-422F444F938E}"/>
              </a:ext>
            </a:extLst>
          </p:cNvPr>
          <p:cNvPicPr>
            <a:picLocks noChangeAspect="1"/>
          </p:cNvPicPr>
          <p:nvPr/>
        </p:nvPicPr>
        <p:blipFill>
          <a:blip r:embed="rId7"/>
          <a:srcRect l="74153"/>
          <a:stretch/>
        </p:blipFill>
        <p:spPr>
          <a:xfrm>
            <a:off x="3511052" y="4787881"/>
            <a:ext cx="1410723" cy="1005426"/>
          </a:xfrm>
          <a:prstGeom prst="rect">
            <a:avLst/>
          </a:prstGeom>
        </p:spPr>
      </p:pic>
    </p:spTree>
    <p:extLst>
      <p:ext uri="{BB962C8B-B14F-4D97-AF65-F5344CB8AC3E}">
        <p14:creationId xmlns:p14="http://schemas.microsoft.com/office/powerpoint/2010/main" val="5326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C10916EC-A3DB-9B4A-C590-E469380F5495}"/>
              </a:ext>
            </a:extLst>
          </p:cNvPr>
          <p:cNvSpPr>
            <a:spLocks noGrp="1"/>
          </p:cNvSpPr>
          <p:nvPr>
            <p:ph idx="1"/>
          </p:nvPr>
        </p:nvSpPr>
        <p:spPr/>
        <p:txBody>
          <a:bodyPr/>
          <a:lstStyle/>
          <a:p>
            <a:r>
              <a:rPr lang="en-US" sz="2000" dirty="0"/>
              <a:t>Example: beam and null steering for interferer mitigation</a:t>
            </a:r>
            <a:endParaRPr lang="LID4096" sz="2000" dirty="0"/>
          </a:p>
        </p:txBody>
      </p:sp>
      <p:sp>
        <p:nvSpPr>
          <p:cNvPr id="2" name="Title 1">
            <a:extLst>
              <a:ext uri="{FF2B5EF4-FFF2-40B4-BE49-F238E27FC236}">
                <a16:creationId xmlns:a16="http://schemas.microsoft.com/office/drawing/2014/main" id="{23CFCF4B-EDD7-50FD-1BAA-2469810A9018}"/>
              </a:ext>
            </a:extLst>
          </p:cNvPr>
          <p:cNvSpPr>
            <a:spLocks noGrp="1"/>
          </p:cNvSpPr>
          <p:nvPr>
            <p:ph type="title"/>
          </p:nvPr>
        </p:nvSpPr>
        <p:spPr/>
        <p:txBody>
          <a:bodyPr/>
          <a:lstStyle/>
          <a:p>
            <a:r>
              <a:rPr lang="en-US" dirty="0"/>
              <a:t>Impact of Coupling on Beamforming Algorithms</a:t>
            </a:r>
            <a:endParaRPr lang="LID4096" dirty="0"/>
          </a:p>
        </p:txBody>
      </p:sp>
      <p:pic>
        <p:nvPicPr>
          <p:cNvPr id="6" name="Picture 5">
            <a:extLst>
              <a:ext uri="{FF2B5EF4-FFF2-40B4-BE49-F238E27FC236}">
                <a16:creationId xmlns:a16="http://schemas.microsoft.com/office/drawing/2014/main" id="{5CAEEEFB-D3DD-D09D-2FE2-8587FA2098F8}"/>
              </a:ext>
            </a:extLst>
          </p:cNvPr>
          <p:cNvPicPr>
            <a:picLocks noChangeAspect="1"/>
          </p:cNvPicPr>
          <p:nvPr/>
        </p:nvPicPr>
        <p:blipFill>
          <a:blip r:embed="rId2"/>
          <a:stretch>
            <a:fillRect/>
          </a:stretch>
        </p:blipFill>
        <p:spPr>
          <a:xfrm>
            <a:off x="30104" y="3429000"/>
            <a:ext cx="4142596" cy="3312465"/>
          </a:xfrm>
          <a:prstGeom prst="rect">
            <a:avLst/>
          </a:prstGeom>
        </p:spPr>
      </p:pic>
      <p:sp>
        <p:nvSpPr>
          <p:cNvPr id="11" name="Arc 10">
            <a:extLst>
              <a:ext uri="{FF2B5EF4-FFF2-40B4-BE49-F238E27FC236}">
                <a16:creationId xmlns:a16="http://schemas.microsoft.com/office/drawing/2014/main" id="{F7C5EA82-6499-AA91-9CF0-9EBB1D4485E7}"/>
              </a:ext>
            </a:extLst>
          </p:cNvPr>
          <p:cNvSpPr/>
          <p:nvPr/>
        </p:nvSpPr>
        <p:spPr>
          <a:xfrm rot="14887898" flipV="1">
            <a:off x="911951" y="3154869"/>
            <a:ext cx="1767315" cy="1422134"/>
          </a:xfrm>
          <a:prstGeom prst="arc">
            <a:avLst>
              <a:gd name="adj1" fmla="val 15072543"/>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Arc 11">
            <a:extLst>
              <a:ext uri="{FF2B5EF4-FFF2-40B4-BE49-F238E27FC236}">
                <a16:creationId xmlns:a16="http://schemas.microsoft.com/office/drawing/2014/main" id="{AFB51865-8420-D80B-3A03-5907F20DE814}"/>
              </a:ext>
            </a:extLst>
          </p:cNvPr>
          <p:cNvSpPr/>
          <p:nvPr/>
        </p:nvSpPr>
        <p:spPr>
          <a:xfrm rot="17056489">
            <a:off x="2438901" y="3489981"/>
            <a:ext cx="2580869" cy="1226574"/>
          </a:xfrm>
          <a:prstGeom prst="arc">
            <a:avLst>
              <a:gd name="adj1" fmla="val 13553115"/>
              <a:gd name="adj2" fmla="val 2129113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3" name="TextBox 12">
            <a:extLst>
              <a:ext uri="{FF2B5EF4-FFF2-40B4-BE49-F238E27FC236}">
                <a16:creationId xmlns:a16="http://schemas.microsoft.com/office/drawing/2014/main" id="{98B25BAC-EF5E-199A-1A5E-F7D4403ABA3B}"/>
              </a:ext>
            </a:extLst>
          </p:cNvPr>
          <p:cNvSpPr txBox="1"/>
          <p:nvPr/>
        </p:nvSpPr>
        <p:spPr>
          <a:xfrm>
            <a:off x="93430" y="2543090"/>
            <a:ext cx="2177431" cy="707886"/>
          </a:xfrm>
          <a:prstGeom prst="rect">
            <a:avLst/>
          </a:prstGeom>
          <a:noFill/>
        </p:spPr>
        <p:txBody>
          <a:bodyPr wrap="square" rtlCol="0">
            <a:spAutoFit/>
          </a:bodyPr>
          <a:lstStyle/>
          <a:p>
            <a:r>
              <a:rPr lang="en-US" sz="2000" dirty="0">
                <a:solidFill>
                  <a:schemeClr val="tx2"/>
                </a:solidFill>
              </a:rPr>
              <a:t>Beam at 15deg from boresight</a:t>
            </a:r>
          </a:p>
        </p:txBody>
      </p:sp>
      <p:sp>
        <p:nvSpPr>
          <p:cNvPr id="14" name="TextBox 13">
            <a:extLst>
              <a:ext uri="{FF2B5EF4-FFF2-40B4-BE49-F238E27FC236}">
                <a16:creationId xmlns:a16="http://schemas.microsoft.com/office/drawing/2014/main" id="{EF7D112E-5218-0097-23C7-6B95478460A6}"/>
              </a:ext>
            </a:extLst>
          </p:cNvPr>
          <p:cNvSpPr txBox="1"/>
          <p:nvPr/>
        </p:nvSpPr>
        <p:spPr>
          <a:xfrm>
            <a:off x="2784650" y="2128219"/>
            <a:ext cx="1978083" cy="707886"/>
          </a:xfrm>
          <a:prstGeom prst="rect">
            <a:avLst/>
          </a:prstGeom>
          <a:noFill/>
        </p:spPr>
        <p:txBody>
          <a:bodyPr wrap="square" rtlCol="0">
            <a:spAutoFit/>
          </a:bodyPr>
          <a:lstStyle/>
          <a:p>
            <a:r>
              <a:rPr lang="en-US" sz="2000" dirty="0">
                <a:solidFill>
                  <a:schemeClr val="tx2"/>
                </a:solidFill>
              </a:rPr>
              <a:t>Null at 45deg from boresight</a:t>
            </a:r>
          </a:p>
        </p:txBody>
      </p:sp>
      <p:grpSp>
        <p:nvGrpSpPr>
          <p:cNvPr id="25" name="Group 24">
            <a:extLst>
              <a:ext uri="{FF2B5EF4-FFF2-40B4-BE49-F238E27FC236}">
                <a16:creationId xmlns:a16="http://schemas.microsoft.com/office/drawing/2014/main" id="{C78D3C75-CC25-B881-1E8C-9C5A39CD5EAF}"/>
              </a:ext>
            </a:extLst>
          </p:cNvPr>
          <p:cNvGrpSpPr/>
          <p:nvPr/>
        </p:nvGrpSpPr>
        <p:grpSpPr>
          <a:xfrm>
            <a:off x="4584476" y="3025793"/>
            <a:ext cx="3434827" cy="3221785"/>
            <a:chOff x="4584476" y="3025793"/>
            <a:chExt cx="3434827" cy="3221785"/>
          </a:xfrm>
        </p:grpSpPr>
        <p:grpSp>
          <p:nvGrpSpPr>
            <p:cNvPr id="23" name="Group 22">
              <a:extLst>
                <a:ext uri="{FF2B5EF4-FFF2-40B4-BE49-F238E27FC236}">
                  <a16:creationId xmlns:a16="http://schemas.microsoft.com/office/drawing/2014/main" id="{B22F4DC7-BA19-DD9E-06A1-FB7693696A99}"/>
                </a:ext>
              </a:extLst>
            </p:cNvPr>
            <p:cNvGrpSpPr/>
            <p:nvPr/>
          </p:nvGrpSpPr>
          <p:grpSpPr>
            <a:xfrm>
              <a:off x="4584476" y="3025793"/>
              <a:ext cx="3434827" cy="3221785"/>
              <a:chOff x="4584476" y="3025793"/>
              <a:chExt cx="3434827" cy="3221785"/>
            </a:xfrm>
          </p:grpSpPr>
          <p:pic>
            <p:nvPicPr>
              <p:cNvPr id="8" name="Picture 7">
                <a:extLst>
                  <a:ext uri="{FF2B5EF4-FFF2-40B4-BE49-F238E27FC236}">
                    <a16:creationId xmlns:a16="http://schemas.microsoft.com/office/drawing/2014/main" id="{9CF19D36-FE86-015E-17EE-BAEE673676DA}"/>
                  </a:ext>
                </a:extLst>
              </p:cNvPr>
              <p:cNvPicPr>
                <a:picLocks noChangeAspect="1"/>
              </p:cNvPicPr>
              <p:nvPr/>
            </p:nvPicPr>
            <p:blipFill rotWithShape="1">
              <a:blip r:embed="rId3"/>
              <a:srcRect t="16140"/>
              <a:stretch/>
            </p:blipFill>
            <p:spPr>
              <a:xfrm>
                <a:off x="4584476" y="3654147"/>
                <a:ext cx="3434826" cy="2593431"/>
              </a:xfrm>
              <a:prstGeom prst="rect">
                <a:avLst/>
              </a:prstGeom>
            </p:spPr>
          </p:pic>
          <p:sp>
            <p:nvSpPr>
              <p:cNvPr id="17" name="TextBox 16">
                <a:extLst>
                  <a:ext uri="{FF2B5EF4-FFF2-40B4-BE49-F238E27FC236}">
                    <a16:creationId xmlns:a16="http://schemas.microsoft.com/office/drawing/2014/main" id="{020DD6BF-BB18-E967-B333-AF51DFF9266F}"/>
                  </a:ext>
                </a:extLst>
              </p:cNvPr>
              <p:cNvSpPr txBox="1"/>
              <p:nvPr/>
            </p:nvSpPr>
            <p:spPr>
              <a:xfrm>
                <a:off x="4584477" y="3025793"/>
                <a:ext cx="3434826" cy="646331"/>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Without coupling</a:t>
                </a:r>
              </a:p>
              <a:p>
                <a:r>
                  <a:rPr lang="en-US" sz="1600" i="1" dirty="0">
                    <a:solidFill>
                      <a:schemeClr val="tx2"/>
                    </a:solidFill>
                    <a:latin typeface="Arial" pitchFamily="34" charset="0"/>
                    <a:cs typeface="Arial" pitchFamily="34" charset="0"/>
                  </a:rPr>
                  <a:t>Attenuation = 16.3+51.6 = 67.9dB</a:t>
                </a:r>
                <a:endParaRPr lang="LID4096" sz="1600" i="1" dirty="0">
                  <a:solidFill>
                    <a:schemeClr val="tx2"/>
                  </a:solidFill>
                  <a:latin typeface="Arial" pitchFamily="34" charset="0"/>
                  <a:cs typeface="Arial" pitchFamily="34" charset="0"/>
                </a:endParaRPr>
              </a:p>
            </p:txBody>
          </p:sp>
        </p:grpSp>
        <p:cxnSp>
          <p:nvCxnSpPr>
            <p:cNvPr id="20" name="Straight Arrow Connector 19">
              <a:extLst>
                <a:ext uri="{FF2B5EF4-FFF2-40B4-BE49-F238E27FC236}">
                  <a16:creationId xmlns:a16="http://schemas.microsoft.com/office/drawing/2014/main" id="{6BA75484-C950-6ADC-B99E-9C89F3A7F5AF}"/>
                </a:ext>
              </a:extLst>
            </p:cNvPr>
            <p:cNvCxnSpPr>
              <a:cxnSpLocks/>
            </p:cNvCxnSpPr>
            <p:nvPr/>
          </p:nvCxnSpPr>
          <p:spPr>
            <a:xfrm>
              <a:off x="5632811" y="4281908"/>
              <a:ext cx="338039" cy="33157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D5231A4-F278-4632-E860-549379EEA947}"/>
              </a:ext>
            </a:extLst>
          </p:cNvPr>
          <p:cNvGrpSpPr/>
          <p:nvPr/>
        </p:nvGrpSpPr>
        <p:grpSpPr>
          <a:xfrm>
            <a:off x="8235587" y="3003282"/>
            <a:ext cx="3465104" cy="3232564"/>
            <a:chOff x="8235587" y="3003282"/>
            <a:chExt cx="3465104" cy="3232564"/>
          </a:xfrm>
        </p:grpSpPr>
        <p:grpSp>
          <p:nvGrpSpPr>
            <p:cNvPr id="24" name="Group 23">
              <a:extLst>
                <a:ext uri="{FF2B5EF4-FFF2-40B4-BE49-F238E27FC236}">
                  <a16:creationId xmlns:a16="http://schemas.microsoft.com/office/drawing/2014/main" id="{862EAF53-9597-2361-AACC-DD7B05D8E358}"/>
                </a:ext>
              </a:extLst>
            </p:cNvPr>
            <p:cNvGrpSpPr/>
            <p:nvPr/>
          </p:nvGrpSpPr>
          <p:grpSpPr>
            <a:xfrm>
              <a:off x="8235587" y="3003282"/>
              <a:ext cx="3465104" cy="3232564"/>
              <a:chOff x="8235587" y="3003282"/>
              <a:chExt cx="3465104" cy="3232564"/>
            </a:xfrm>
          </p:grpSpPr>
          <p:pic>
            <p:nvPicPr>
              <p:cNvPr id="10" name="Picture 9">
                <a:extLst>
                  <a:ext uri="{FF2B5EF4-FFF2-40B4-BE49-F238E27FC236}">
                    <a16:creationId xmlns:a16="http://schemas.microsoft.com/office/drawing/2014/main" id="{46FA02C4-C295-67C3-C432-ABAC0235FDF7}"/>
                  </a:ext>
                </a:extLst>
              </p:cNvPr>
              <p:cNvPicPr>
                <a:picLocks noChangeAspect="1"/>
              </p:cNvPicPr>
              <p:nvPr/>
            </p:nvPicPr>
            <p:blipFill rotWithShape="1">
              <a:blip r:embed="rId4"/>
              <a:srcRect t="16307"/>
              <a:stretch/>
            </p:blipFill>
            <p:spPr>
              <a:xfrm>
                <a:off x="8259032" y="3642415"/>
                <a:ext cx="3441659" cy="2593431"/>
              </a:xfrm>
              <a:prstGeom prst="rect">
                <a:avLst/>
              </a:prstGeom>
            </p:spPr>
          </p:pic>
          <p:sp>
            <p:nvSpPr>
              <p:cNvPr id="18" name="TextBox 17">
                <a:extLst>
                  <a:ext uri="{FF2B5EF4-FFF2-40B4-BE49-F238E27FC236}">
                    <a16:creationId xmlns:a16="http://schemas.microsoft.com/office/drawing/2014/main" id="{17118339-2266-2AC0-FB56-C8E80F26EC75}"/>
                  </a:ext>
                </a:extLst>
              </p:cNvPr>
              <p:cNvSpPr txBox="1"/>
              <p:nvPr/>
            </p:nvSpPr>
            <p:spPr>
              <a:xfrm>
                <a:off x="8235587" y="3003282"/>
                <a:ext cx="3465104" cy="646331"/>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 coupling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tx2"/>
                    </a:solidFill>
                    <a:effectLst/>
                    <a:uLnTx/>
                    <a:uFillTx/>
                    <a:latin typeface="Arial" pitchFamily="34" charset="0"/>
                    <a:ea typeface="+mn-ea"/>
                    <a:cs typeface="Arial" pitchFamily="34" charset="0"/>
                  </a:rPr>
                  <a:t>Attenuation = 16.2+16.8 = 33dB</a:t>
                </a:r>
                <a:endParaRPr kumimoji="0" lang="LID4096" sz="1600" b="0" i="1" u="none" strike="noStrike" kern="1200" cap="none" spc="0" normalizeH="0" baseline="0" noProof="0" dirty="0">
                  <a:ln>
                    <a:noFill/>
                  </a:ln>
                  <a:solidFill>
                    <a:schemeClr val="tx2"/>
                  </a:solidFill>
                  <a:effectLst/>
                  <a:uLnTx/>
                  <a:uFillTx/>
                  <a:latin typeface="Arial" pitchFamily="34" charset="0"/>
                  <a:ea typeface="+mn-ea"/>
                  <a:cs typeface="Arial" pitchFamily="34" charset="0"/>
                </a:endParaRPr>
              </a:p>
            </p:txBody>
          </p:sp>
        </p:grpSp>
        <p:cxnSp>
          <p:nvCxnSpPr>
            <p:cNvPr id="22" name="Straight Arrow Connector 21">
              <a:extLst>
                <a:ext uri="{FF2B5EF4-FFF2-40B4-BE49-F238E27FC236}">
                  <a16:creationId xmlns:a16="http://schemas.microsoft.com/office/drawing/2014/main" id="{18152823-396D-6982-AA3A-978840959C17}"/>
                </a:ext>
              </a:extLst>
            </p:cNvPr>
            <p:cNvCxnSpPr>
              <a:cxnSpLocks/>
            </p:cNvCxnSpPr>
            <p:nvPr/>
          </p:nvCxnSpPr>
          <p:spPr>
            <a:xfrm>
              <a:off x="9317046" y="4281908"/>
              <a:ext cx="338039" cy="33157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785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8CD34D1-2FD2-47EE-15EC-882A3FB288C9}"/>
              </a:ext>
            </a:extLst>
          </p:cNvPr>
          <p:cNvPicPr>
            <a:picLocks noChangeAspect="1"/>
          </p:cNvPicPr>
          <p:nvPr/>
        </p:nvPicPr>
        <p:blipFill rotWithShape="1">
          <a:blip r:embed="rId2"/>
          <a:srcRect t="3917" b="1039"/>
          <a:stretch/>
        </p:blipFill>
        <p:spPr>
          <a:xfrm>
            <a:off x="5924633" y="3576523"/>
            <a:ext cx="3137571" cy="3229835"/>
          </a:xfrm>
          <a:prstGeom prst="rect">
            <a:avLst/>
          </a:prstGeom>
        </p:spPr>
      </p:pic>
      <p:pic>
        <p:nvPicPr>
          <p:cNvPr id="38" name="Picture 37">
            <a:extLst>
              <a:ext uri="{FF2B5EF4-FFF2-40B4-BE49-F238E27FC236}">
                <a16:creationId xmlns:a16="http://schemas.microsoft.com/office/drawing/2014/main" id="{1DBC1023-F1C6-7716-D1BB-38E2E6453790}"/>
              </a:ext>
            </a:extLst>
          </p:cNvPr>
          <p:cNvPicPr>
            <a:picLocks noChangeAspect="1"/>
          </p:cNvPicPr>
          <p:nvPr/>
        </p:nvPicPr>
        <p:blipFill rotWithShape="1">
          <a:blip r:embed="rId3"/>
          <a:srcRect t="5219"/>
          <a:stretch/>
        </p:blipFill>
        <p:spPr>
          <a:xfrm rot="16200000">
            <a:off x="3370658" y="1130732"/>
            <a:ext cx="2410433" cy="2697516"/>
          </a:xfrm>
          <a:prstGeom prst="rect">
            <a:avLst/>
          </a:prstGeom>
        </p:spPr>
      </p:pic>
      <p:sp>
        <p:nvSpPr>
          <p:cNvPr id="4" name="Title 3">
            <a:extLst>
              <a:ext uri="{FF2B5EF4-FFF2-40B4-BE49-F238E27FC236}">
                <a16:creationId xmlns:a16="http://schemas.microsoft.com/office/drawing/2014/main" id="{036721DE-DEEB-C4D9-3AA7-2A245034EAF7}"/>
              </a:ext>
            </a:extLst>
          </p:cNvPr>
          <p:cNvSpPr>
            <a:spLocks noGrp="1"/>
          </p:cNvSpPr>
          <p:nvPr>
            <p:ph type="title"/>
          </p:nvPr>
        </p:nvSpPr>
        <p:spPr/>
        <p:txBody>
          <a:bodyPr/>
          <a:lstStyle/>
          <a:p>
            <a:r>
              <a:rPr lang="en-US" dirty="0"/>
              <a:t>Simulate In- And Out-of-Band Interfering Signals</a:t>
            </a:r>
            <a:br>
              <a:rPr lang="en-US" dirty="0"/>
            </a:br>
            <a:r>
              <a:rPr lang="en-US" sz="2000" i="1" dirty="0"/>
              <a:t>Model interference scenarios, sensing, and multi-standard coexistence </a:t>
            </a:r>
            <a:endParaRPr lang="en-US" i="1" dirty="0"/>
          </a:p>
        </p:txBody>
      </p:sp>
      <p:sp>
        <p:nvSpPr>
          <p:cNvPr id="6" name="Rectangle 5">
            <a:extLst>
              <a:ext uri="{FF2B5EF4-FFF2-40B4-BE49-F238E27FC236}">
                <a16:creationId xmlns:a16="http://schemas.microsoft.com/office/drawing/2014/main" id="{7061578F-DFB3-3F96-045F-FDF9EE3DF9A0}"/>
              </a:ext>
            </a:extLst>
          </p:cNvPr>
          <p:cNvSpPr/>
          <p:nvPr/>
        </p:nvSpPr>
        <p:spPr>
          <a:xfrm>
            <a:off x="238135" y="2457839"/>
            <a:ext cx="2643307" cy="1223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3GPP FR2 TM3.1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Desired signal @27GHz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Az El = [60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Power = -70dBm</a:t>
            </a:r>
          </a:p>
        </p:txBody>
      </p:sp>
      <p:cxnSp>
        <p:nvCxnSpPr>
          <p:cNvPr id="9" name="Straight Arrow Connector 8">
            <a:extLst>
              <a:ext uri="{FF2B5EF4-FFF2-40B4-BE49-F238E27FC236}">
                <a16:creationId xmlns:a16="http://schemas.microsoft.com/office/drawing/2014/main" id="{B3673AEA-3702-92FA-CBA2-3C8C90574907}"/>
              </a:ext>
            </a:extLst>
          </p:cNvPr>
          <p:cNvCxnSpPr>
            <a:cxnSpLocks/>
          </p:cNvCxnSpPr>
          <p:nvPr/>
        </p:nvCxnSpPr>
        <p:spPr>
          <a:xfrm>
            <a:off x="2814700" y="1384279"/>
            <a:ext cx="418012" cy="336284"/>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2DB3623-84DF-0A9B-E0E1-2CFA61DA3324}"/>
              </a:ext>
            </a:extLst>
          </p:cNvPr>
          <p:cNvPicPr>
            <a:picLocks noChangeAspect="1"/>
          </p:cNvPicPr>
          <p:nvPr/>
        </p:nvPicPr>
        <p:blipFill>
          <a:blip r:embed="rId4"/>
          <a:stretch>
            <a:fillRect/>
          </a:stretch>
        </p:blipFill>
        <p:spPr>
          <a:xfrm>
            <a:off x="238134" y="1161564"/>
            <a:ext cx="2643307" cy="1296275"/>
          </a:xfrm>
          <a:prstGeom prst="rect">
            <a:avLst/>
          </a:prstGeom>
        </p:spPr>
      </p:pic>
      <p:pic>
        <p:nvPicPr>
          <p:cNvPr id="3" name="Picture 2">
            <a:extLst>
              <a:ext uri="{FF2B5EF4-FFF2-40B4-BE49-F238E27FC236}">
                <a16:creationId xmlns:a16="http://schemas.microsoft.com/office/drawing/2014/main" id="{4C722AAF-DC31-D3B7-9B3F-E63E924BB266}"/>
              </a:ext>
            </a:extLst>
          </p:cNvPr>
          <p:cNvPicPr>
            <a:picLocks noChangeAspect="1"/>
          </p:cNvPicPr>
          <p:nvPr/>
        </p:nvPicPr>
        <p:blipFill>
          <a:blip r:embed="rId5"/>
          <a:stretch>
            <a:fillRect/>
          </a:stretch>
        </p:blipFill>
        <p:spPr>
          <a:xfrm>
            <a:off x="3227115" y="2260416"/>
            <a:ext cx="243721" cy="438150"/>
          </a:xfrm>
          <a:prstGeom prst="rect">
            <a:avLst/>
          </a:prstGeom>
        </p:spPr>
      </p:pic>
      <p:grpSp>
        <p:nvGrpSpPr>
          <p:cNvPr id="59" name="Group 58">
            <a:extLst>
              <a:ext uri="{FF2B5EF4-FFF2-40B4-BE49-F238E27FC236}">
                <a16:creationId xmlns:a16="http://schemas.microsoft.com/office/drawing/2014/main" id="{9F892FB5-19E5-CFAA-8966-4234340AEA53}"/>
              </a:ext>
            </a:extLst>
          </p:cNvPr>
          <p:cNvGrpSpPr/>
          <p:nvPr/>
        </p:nvGrpSpPr>
        <p:grpSpPr>
          <a:xfrm>
            <a:off x="238136" y="3933768"/>
            <a:ext cx="5686497" cy="2772203"/>
            <a:chOff x="238136" y="3933768"/>
            <a:chExt cx="5686497" cy="2772203"/>
          </a:xfrm>
        </p:grpSpPr>
        <p:pic>
          <p:nvPicPr>
            <p:cNvPr id="21" name="Picture 20">
              <a:extLst>
                <a:ext uri="{FF2B5EF4-FFF2-40B4-BE49-F238E27FC236}">
                  <a16:creationId xmlns:a16="http://schemas.microsoft.com/office/drawing/2014/main" id="{18FB28B5-D1AD-EF18-561E-28E98275875B}"/>
                </a:ext>
              </a:extLst>
            </p:cNvPr>
            <p:cNvPicPr>
              <a:picLocks noChangeAspect="1"/>
            </p:cNvPicPr>
            <p:nvPr/>
          </p:nvPicPr>
          <p:blipFill>
            <a:blip r:embed="rId6"/>
            <a:stretch>
              <a:fillRect/>
            </a:stretch>
          </p:blipFill>
          <p:spPr>
            <a:xfrm>
              <a:off x="248002" y="3933768"/>
              <a:ext cx="2637835" cy="1296275"/>
            </a:xfrm>
            <a:prstGeom prst="rect">
              <a:avLst/>
            </a:prstGeom>
          </p:spPr>
        </p:pic>
        <p:pic>
          <p:nvPicPr>
            <p:cNvPr id="14" name="Picture 13">
              <a:extLst>
                <a:ext uri="{FF2B5EF4-FFF2-40B4-BE49-F238E27FC236}">
                  <a16:creationId xmlns:a16="http://schemas.microsoft.com/office/drawing/2014/main" id="{23567F9A-1EBB-6BD5-F02D-8E10F2286118}"/>
                </a:ext>
              </a:extLst>
            </p:cNvPr>
            <p:cNvPicPr>
              <a:picLocks noChangeAspect="1"/>
            </p:cNvPicPr>
            <p:nvPr/>
          </p:nvPicPr>
          <p:blipFill>
            <a:blip r:embed="rId5"/>
            <a:stretch>
              <a:fillRect/>
            </a:stretch>
          </p:blipFill>
          <p:spPr>
            <a:xfrm>
              <a:off x="3241850" y="3940559"/>
              <a:ext cx="2682783" cy="2387938"/>
            </a:xfrm>
            <a:prstGeom prst="rect">
              <a:avLst/>
            </a:prstGeom>
          </p:spPr>
        </p:pic>
        <p:sp>
          <p:nvSpPr>
            <p:cNvPr id="7" name="Rectangle 6">
              <a:extLst>
                <a:ext uri="{FF2B5EF4-FFF2-40B4-BE49-F238E27FC236}">
                  <a16:creationId xmlns:a16="http://schemas.microsoft.com/office/drawing/2014/main" id="{E9C41121-856C-6B1E-935F-767380CA9E7F}"/>
                </a:ext>
              </a:extLst>
            </p:cNvPr>
            <p:cNvSpPr/>
            <p:nvPr/>
          </p:nvSpPr>
          <p:spPr>
            <a:xfrm>
              <a:off x="238136" y="5230042"/>
              <a:ext cx="2643306" cy="14759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OFDM 100MHz BW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Interferer @19GHz (image frequency)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Az El = [40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Power = -70dBm</a:t>
              </a:r>
            </a:p>
          </p:txBody>
        </p:sp>
        <p:pic>
          <p:nvPicPr>
            <p:cNvPr id="12" name="Picture 11">
              <a:extLst>
                <a:ext uri="{FF2B5EF4-FFF2-40B4-BE49-F238E27FC236}">
                  <a16:creationId xmlns:a16="http://schemas.microsoft.com/office/drawing/2014/main" id="{92DA2034-69E7-E724-D5F9-5CA6F775AE5E}"/>
                </a:ext>
              </a:extLst>
            </p:cNvPr>
            <p:cNvPicPr>
              <a:picLocks noChangeAspect="1"/>
            </p:cNvPicPr>
            <p:nvPr/>
          </p:nvPicPr>
          <p:blipFill rotWithShape="1">
            <a:blip r:embed="rId7"/>
            <a:srcRect r="6588"/>
            <a:stretch/>
          </p:blipFill>
          <p:spPr>
            <a:xfrm rot="16200000">
              <a:off x="3373475" y="3972703"/>
              <a:ext cx="2375130" cy="2310844"/>
            </a:xfrm>
            <a:prstGeom prst="rect">
              <a:avLst/>
            </a:prstGeom>
          </p:spPr>
        </p:pic>
        <p:cxnSp>
          <p:nvCxnSpPr>
            <p:cNvPr id="8" name="Straight Arrow Connector 7">
              <a:extLst>
                <a:ext uri="{FF2B5EF4-FFF2-40B4-BE49-F238E27FC236}">
                  <a16:creationId xmlns:a16="http://schemas.microsoft.com/office/drawing/2014/main" id="{D505F037-B283-2CA1-340B-EBEB9055412F}"/>
                </a:ext>
              </a:extLst>
            </p:cNvPr>
            <p:cNvCxnSpPr>
              <a:cxnSpLocks/>
            </p:cNvCxnSpPr>
            <p:nvPr/>
          </p:nvCxnSpPr>
          <p:spPr>
            <a:xfrm>
              <a:off x="2895706" y="4734848"/>
              <a:ext cx="346144"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67D4632E-22F0-8357-34EB-6F595C180DF2}"/>
              </a:ext>
            </a:extLst>
          </p:cNvPr>
          <p:cNvGrpSpPr/>
          <p:nvPr/>
        </p:nvGrpSpPr>
        <p:grpSpPr>
          <a:xfrm>
            <a:off x="6073772" y="2515961"/>
            <a:ext cx="4650945" cy="3196883"/>
            <a:chOff x="6025625" y="2035526"/>
            <a:chExt cx="4650945" cy="3196883"/>
          </a:xfrm>
        </p:grpSpPr>
        <p:grpSp>
          <p:nvGrpSpPr>
            <p:cNvPr id="51" name="Group 50">
              <a:extLst>
                <a:ext uri="{FF2B5EF4-FFF2-40B4-BE49-F238E27FC236}">
                  <a16:creationId xmlns:a16="http://schemas.microsoft.com/office/drawing/2014/main" id="{5479AE4F-BFF0-C120-8D46-667B0A791CB3}"/>
                </a:ext>
              </a:extLst>
            </p:cNvPr>
            <p:cNvGrpSpPr/>
            <p:nvPr/>
          </p:nvGrpSpPr>
          <p:grpSpPr>
            <a:xfrm>
              <a:off x="6025625" y="2035526"/>
              <a:ext cx="4650945" cy="3196883"/>
              <a:chOff x="6048147" y="1999108"/>
              <a:chExt cx="4650945" cy="3196883"/>
            </a:xfrm>
          </p:grpSpPr>
          <p:grpSp>
            <p:nvGrpSpPr>
              <p:cNvPr id="10" name="Group 9">
                <a:extLst>
                  <a:ext uri="{FF2B5EF4-FFF2-40B4-BE49-F238E27FC236}">
                    <a16:creationId xmlns:a16="http://schemas.microsoft.com/office/drawing/2014/main" id="{98878823-8556-FB71-69C6-F0217AE4ACDD}"/>
                  </a:ext>
                </a:extLst>
              </p:cNvPr>
              <p:cNvGrpSpPr/>
              <p:nvPr/>
            </p:nvGrpSpPr>
            <p:grpSpPr>
              <a:xfrm>
                <a:off x="6048147" y="1999108"/>
                <a:ext cx="4650945" cy="3196883"/>
                <a:chOff x="-490529" y="984912"/>
                <a:chExt cx="4650945" cy="3196883"/>
              </a:xfrm>
            </p:grpSpPr>
            <p:sp>
              <p:nvSpPr>
                <p:cNvPr id="11" name="Rectangle 10">
                  <a:extLst>
                    <a:ext uri="{FF2B5EF4-FFF2-40B4-BE49-F238E27FC236}">
                      <a16:creationId xmlns:a16="http://schemas.microsoft.com/office/drawing/2014/main" id="{1A6CF91B-2AA5-6C80-6134-0005C3F9A41F}"/>
                    </a:ext>
                  </a:extLst>
                </p:cNvPr>
                <p:cNvSpPr/>
                <p:nvPr/>
              </p:nvSpPr>
              <p:spPr>
                <a:xfrm>
                  <a:off x="1634392" y="984912"/>
                  <a:ext cx="993057" cy="77195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5" name="Oval 14">
                  <a:extLst>
                    <a:ext uri="{FF2B5EF4-FFF2-40B4-BE49-F238E27FC236}">
                      <a16:creationId xmlns:a16="http://schemas.microsoft.com/office/drawing/2014/main" id="{C8565CEB-5380-1BE5-8BF7-66CD1CDC0FB0}"/>
                    </a:ext>
                  </a:extLst>
                </p:cNvPr>
                <p:cNvSpPr/>
                <p:nvPr/>
              </p:nvSpPr>
              <p:spPr>
                <a:xfrm>
                  <a:off x="2096010" y="1142290"/>
                  <a:ext cx="457200" cy="4572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C561E416-A879-DB77-F40F-8785A4993999}"/>
                    </a:ext>
                  </a:extLst>
                </p:cNvPr>
                <p:cNvCxnSpPr>
                  <a:stCxn id="15" idx="1"/>
                  <a:endCxn id="15" idx="5"/>
                </p:cNvCxnSpPr>
                <p:nvPr/>
              </p:nvCxnSpPr>
              <p:spPr>
                <a:xfrm>
                  <a:off x="216296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37B9D33-E644-83DB-D2C9-9F18C3ED2F4B}"/>
                    </a:ext>
                  </a:extLst>
                </p:cNvPr>
                <p:cNvCxnSpPr>
                  <a:cxnSpLocks/>
                  <a:stCxn id="15" idx="3"/>
                  <a:endCxn id="15" idx="7"/>
                </p:cNvCxnSpPr>
                <p:nvPr/>
              </p:nvCxnSpPr>
              <p:spPr>
                <a:xfrm flipV="1">
                  <a:off x="216296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0991FA-D1B6-5A71-D9DB-108E1B0A633F}"/>
                    </a:ext>
                  </a:extLst>
                </p:cNvPr>
                <p:cNvCxnSpPr>
                  <a:cxnSpLocks/>
                  <a:endCxn id="11" idx="2"/>
                </p:cNvCxnSpPr>
                <p:nvPr/>
              </p:nvCxnSpPr>
              <p:spPr>
                <a:xfrm flipV="1">
                  <a:off x="2130920" y="1756869"/>
                  <a:ext cx="1" cy="586409"/>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E42021-5B8B-DF0B-DD6C-84DD4085DAEF}"/>
                    </a:ext>
                  </a:extLst>
                </p:cNvPr>
                <p:cNvCxnSpPr>
                  <a:cxnSpLocks/>
                  <a:endCxn id="11" idx="1"/>
                </p:cNvCxnSpPr>
                <p:nvPr/>
              </p:nvCxnSpPr>
              <p:spPr>
                <a:xfrm>
                  <a:off x="780133" y="1370890"/>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433CBCD-8F2D-F1FB-337D-78D6D30F6F94}"/>
                    </a:ext>
                  </a:extLst>
                </p:cNvPr>
                <p:cNvSpPr txBox="1"/>
                <p:nvPr/>
              </p:nvSpPr>
              <p:spPr>
                <a:xfrm>
                  <a:off x="-490529" y="1043533"/>
                  <a:ext cx="16017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IN</a:t>
                  </a: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 = 27GHz</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25" name="TextBox 24">
                  <a:extLst>
                    <a:ext uri="{FF2B5EF4-FFF2-40B4-BE49-F238E27FC236}">
                      <a16:creationId xmlns:a16="http://schemas.microsoft.com/office/drawing/2014/main" id="{0F3CBDB8-8D89-3CAA-EB3D-D3F1568B8670}"/>
                    </a:ext>
                  </a:extLst>
                </p:cNvPr>
                <p:cNvSpPr txBox="1"/>
                <p:nvPr/>
              </p:nvSpPr>
              <p:spPr>
                <a:xfrm>
                  <a:off x="2084945" y="1867172"/>
                  <a:ext cx="16578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LO</a:t>
                  </a: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 = 23GHz</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cxnSp>
              <p:nvCxnSpPr>
                <p:cNvPr id="26" name="Straight Arrow Connector 25">
                  <a:extLst>
                    <a:ext uri="{FF2B5EF4-FFF2-40B4-BE49-F238E27FC236}">
                      <a16:creationId xmlns:a16="http://schemas.microsoft.com/office/drawing/2014/main" id="{9BB2A6C7-55EE-D921-7969-AAA832CE5F3C}"/>
                    </a:ext>
                  </a:extLst>
                </p:cNvPr>
                <p:cNvCxnSpPr>
                  <a:cxnSpLocks/>
                </p:cNvCxnSpPr>
                <p:nvPr/>
              </p:nvCxnSpPr>
              <p:spPr>
                <a:xfrm>
                  <a:off x="2611755" y="1357458"/>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F0CBEC5-761D-EC97-3D56-A693749DC69D}"/>
                    </a:ext>
                  </a:extLst>
                </p:cNvPr>
                <p:cNvSpPr txBox="1"/>
                <p:nvPr/>
              </p:nvSpPr>
              <p:spPr>
                <a:xfrm>
                  <a:off x="2720598" y="1350910"/>
                  <a:ext cx="143981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IF</a:t>
                  </a: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 = 4GHz</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29" name="Arc 28">
                  <a:extLst>
                    <a:ext uri="{FF2B5EF4-FFF2-40B4-BE49-F238E27FC236}">
                      <a16:creationId xmlns:a16="http://schemas.microsoft.com/office/drawing/2014/main" id="{DA63ED6A-63B0-720E-3695-2983406280DF}"/>
                    </a:ext>
                  </a:extLst>
                </p:cNvPr>
                <p:cNvSpPr/>
                <p:nvPr/>
              </p:nvSpPr>
              <p:spPr>
                <a:xfrm rot="17650603">
                  <a:off x="303662" y="1882857"/>
                  <a:ext cx="3069001" cy="1528876"/>
                </a:xfrm>
                <a:prstGeom prst="arc">
                  <a:avLst>
                    <a:gd name="adj1" fmla="val 15646567"/>
                    <a:gd name="adj2" fmla="val 18981248"/>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Arial"/>
                    <a:ea typeface="+mn-ea"/>
                    <a:cs typeface="+mn-cs"/>
                  </a:endParaRPr>
                </a:p>
              </p:txBody>
            </p:sp>
            <p:sp>
              <p:nvSpPr>
                <p:cNvPr id="31" name="Oval 30">
                  <a:extLst>
                    <a:ext uri="{FF2B5EF4-FFF2-40B4-BE49-F238E27FC236}">
                      <a16:creationId xmlns:a16="http://schemas.microsoft.com/office/drawing/2014/main" id="{12FBE6E9-2154-4B11-75BD-58FB938CB57C}"/>
                    </a:ext>
                  </a:extLst>
                </p:cNvPr>
                <p:cNvSpPr/>
                <p:nvPr/>
              </p:nvSpPr>
              <p:spPr>
                <a:xfrm>
                  <a:off x="875665" y="2438898"/>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32" name="TextBox 31">
                  <a:extLst>
                    <a:ext uri="{FF2B5EF4-FFF2-40B4-BE49-F238E27FC236}">
                      <a16:creationId xmlns:a16="http://schemas.microsoft.com/office/drawing/2014/main" id="{389BE5F8-C450-3B5C-927F-037E4F6FCA0D}"/>
                    </a:ext>
                  </a:extLst>
                </p:cNvPr>
                <p:cNvSpPr txBox="1"/>
                <p:nvPr/>
              </p:nvSpPr>
              <p:spPr>
                <a:xfrm>
                  <a:off x="-446441" y="1364205"/>
                  <a:ext cx="204735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srgbClr val="D27809"/>
                      </a:solidFill>
                      <a:effectLst/>
                      <a:uLnTx/>
                      <a:uFillTx/>
                      <a:latin typeface="Arial" pitchFamily="34" charset="0"/>
                      <a:ea typeface="+mn-ea"/>
                      <a:cs typeface="Arial" pitchFamily="34" charset="0"/>
                    </a:rPr>
                    <a:t>INTERF</a:t>
                  </a: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 = 19GHz</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grpSp>
          <p:sp>
            <p:nvSpPr>
              <p:cNvPr id="48" name="TextBox 47">
                <a:extLst>
                  <a:ext uri="{FF2B5EF4-FFF2-40B4-BE49-F238E27FC236}">
                    <a16:creationId xmlns:a16="http://schemas.microsoft.com/office/drawing/2014/main" id="{FFD23299-F210-912D-7A99-4027F8B50EF6}"/>
                  </a:ext>
                </a:extLst>
              </p:cNvPr>
              <p:cNvSpPr txBox="1"/>
              <p:nvPr/>
            </p:nvSpPr>
            <p:spPr>
              <a:xfrm>
                <a:off x="8242395" y="2099718"/>
                <a:ext cx="3337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sp>
            <p:nvSpPr>
              <p:cNvPr id="49" name="TextBox 48">
                <a:extLst>
                  <a:ext uri="{FF2B5EF4-FFF2-40B4-BE49-F238E27FC236}">
                    <a16:creationId xmlns:a16="http://schemas.microsoft.com/office/drawing/2014/main" id="{CA93E47C-1BC7-DAAB-3896-12749427500B}"/>
                  </a:ext>
                </a:extLst>
              </p:cNvPr>
              <p:cNvSpPr txBox="1"/>
              <p:nvPr/>
            </p:nvSpPr>
            <p:spPr>
              <a:xfrm>
                <a:off x="8242395" y="2194225"/>
                <a:ext cx="3337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sp>
            <p:nvSpPr>
              <p:cNvPr id="50" name="TextBox 49">
                <a:extLst>
                  <a:ext uri="{FF2B5EF4-FFF2-40B4-BE49-F238E27FC236}">
                    <a16:creationId xmlns:a16="http://schemas.microsoft.com/office/drawing/2014/main" id="{BB106960-3FAA-20A0-3560-9A748A19C57E}"/>
                  </a:ext>
                </a:extLst>
              </p:cNvPr>
              <p:cNvSpPr txBox="1"/>
              <p:nvPr/>
            </p:nvSpPr>
            <p:spPr>
              <a:xfrm>
                <a:off x="8249031" y="2293953"/>
                <a:ext cx="3337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grpSp>
        <p:cxnSp>
          <p:nvCxnSpPr>
            <p:cNvPr id="52" name="Straight Connector 51">
              <a:extLst>
                <a:ext uri="{FF2B5EF4-FFF2-40B4-BE49-F238E27FC236}">
                  <a16:creationId xmlns:a16="http://schemas.microsoft.com/office/drawing/2014/main" id="{A0FF969B-0B43-9490-6645-99A15AD0D584}"/>
                </a:ext>
              </a:extLst>
            </p:cNvPr>
            <p:cNvCxnSpPr>
              <a:cxnSpLocks/>
            </p:cNvCxnSpPr>
            <p:nvPr/>
          </p:nvCxnSpPr>
          <p:spPr>
            <a:xfrm flipV="1">
              <a:off x="8343387" y="2292330"/>
              <a:ext cx="91440" cy="9144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1EAC1A0-3B36-EB29-9997-F1EF05914E23}"/>
                </a:ext>
              </a:extLst>
            </p:cNvPr>
            <p:cNvCxnSpPr>
              <a:cxnSpLocks/>
            </p:cNvCxnSpPr>
            <p:nvPr/>
          </p:nvCxnSpPr>
          <p:spPr>
            <a:xfrm flipV="1">
              <a:off x="8347135" y="2485266"/>
              <a:ext cx="91440" cy="9144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A8DFAFC9-3D6C-9B2E-0A00-440518BC2FDD}"/>
              </a:ext>
            </a:extLst>
          </p:cNvPr>
          <p:cNvGrpSpPr/>
          <p:nvPr/>
        </p:nvGrpSpPr>
        <p:grpSpPr>
          <a:xfrm>
            <a:off x="6086592" y="852898"/>
            <a:ext cx="2778619" cy="3471975"/>
            <a:chOff x="6172012" y="254781"/>
            <a:chExt cx="2778619" cy="3471975"/>
          </a:xfrm>
        </p:grpSpPr>
        <p:cxnSp>
          <p:nvCxnSpPr>
            <p:cNvPr id="34" name="Straight Connector 33">
              <a:extLst>
                <a:ext uri="{FF2B5EF4-FFF2-40B4-BE49-F238E27FC236}">
                  <a16:creationId xmlns:a16="http://schemas.microsoft.com/office/drawing/2014/main" id="{B14EE084-3461-1434-3F04-67F776DFD5D9}"/>
                </a:ext>
              </a:extLst>
            </p:cNvPr>
            <p:cNvCxnSpPr>
              <a:cxnSpLocks/>
            </p:cNvCxnSpPr>
            <p:nvPr/>
          </p:nvCxnSpPr>
          <p:spPr>
            <a:xfrm>
              <a:off x="6391791" y="1417299"/>
              <a:ext cx="2182554" cy="2492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AB8E75B7-D746-69A4-38C2-AEED58F6D2A9}"/>
                </a:ext>
              </a:extLst>
            </p:cNvPr>
            <p:cNvGrpSpPr/>
            <p:nvPr/>
          </p:nvGrpSpPr>
          <p:grpSpPr>
            <a:xfrm>
              <a:off x="6172012" y="254781"/>
              <a:ext cx="2778619" cy="3471975"/>
              <a:chOff x="6172012" y="235952"/>
              <a:chExt cx="2778619" cy="3471975"/>
            </a:xfrm>
          </p:grpSpPr>
          <p:grpSp>
            <p:nvGrpSpPr>
              <p:cNvPr id="56" name="Group 55">
                <a:extLst>
                  <a:ext uri="{FF2B5EF4-FFF2-40B4-BE49-F238E27FC236}">
                    <a16:creationId xmlns:a16="http://schemas.microsoft.com/office/drawing/2014/main" id="{CA632DA8-AEF5-E680-297C-D8CFF650C7EE}"/>
                  </a:ext>
                </a:extLst>
              </p:cNvPr>
              <p:cNvGrpSpPr/>
              <p:nvPr/>
            </p:nvGrpSpPr>
            <p:grpSpPr>
              <a:xfrm>
                <a:off x="6172012" y="235952"/>
                <a:ext cx="2778619" cy="1541577"/>
                <a:chOff x="6477984" y="348697"/>
                <a:chExt cx="2778619" cy="1541577"/>
              </a:xfrm>
            </p:grpSpPr>
            <p:cxnSp>
              <p:nvCxnSpPr>
                <p:cNvPr id="35" name="Straight Connector 34">
                  <a:extLst>
                    <a:ext uri="{FF2B5EF4-FFF2-40B4-BE49-F238E27FC236}">
                      <a16:creationId xmlns:a16="http://schemas.microsoft.com/office/drawing/2014/main" id="{5B623B29-922D-ABE7-7545-E80E145AC38F}"/>
                    </a:ext>
                  </a:extLst>
                </p:cNvPr>
                <p:cNvCxnSpPr>
                  <a:cxnSpLocks/>
                </p:cNvCxnSpPr>
                <p:nvPr/>
              </p:nvCxnSpPr>
              <p:spPr>
                <a:xfrm flipV="1">
                  <a:off x="7698448" y="757347"/>
                  <a:ext cx="0" cy="808434"/>
                </a:xfrm>
                <a:prstGeom prst="line">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3EC78CEF-23C2-7730-4511-E4EFB9DA4677}"/>
                    </a:ext>
                  </a:extLst>
                </p:cNvPr>
                <p:cNvSpPr/>
                <p:nvPr/>
              </p:nvSpPr>
              <p:spPr>
                <a:xfrm>
                  <a:off x="6955631" y="681482"/>
                  <a:ext cx="1580614" cy="790775"/>
                </a:xfrm>
                <a:custGeom>
                  <a:avLst/>
                  <a:gdLst>
                    <a:gd name="connsiteX0" fmla="*/ 0 w 1225206"/>
                    <a:gd name="connsiteY0" fmla="*/ 766140 h 790775"/>
                    <a:gd name="connsiteX1" fmla="*/ 216213 w 1225206"/>
                    <a:gd name="connsiteY1" fmla="*/ 640016 h 790775"/>
                    <a:gd name="connsiteX2" fmla="*/ 243240 w 1225206"/>
                    <a:gd name="connsiteY2" fmla="*/ 81466 h 790775"/>
                    <a:gd name="connsiteX3" fmla="*/ 418912 w 1225206"/>
                    <a:gd name="connsiteY3" fmla="*/ 58944 h 790775"/>
                    <a:gd name="connsiteX4" fmla="*/ 549541 w 1225206"/>
                    <a:gd name="connsiteY4" fmla="*/ 386 h 790775"/>
                    <a:gd name="connsiteX5" fmla="*/ 689178 w 1225206"/>
                    <a:gd name="connsiteY5" fmla="*/ 72457 h 790775"/>
                    <a:gd name="connsiteX6" fmla="*/ 815303 w 1225206"/>
                    <a:gd name="connsiteY6" fmla="*/ 386 h 790775"/>
                    <a:gd name="connsiteX7" fmla="*/ 914400 w 1225206"/>
                    <a:gd name="connsiteY7" fmla="*/ 45431 h 790775"/>
                    <a:gd name="connsiteX8" fmla="*/ 981967 w 1225206"/>
                    <a:gd name="connsiteY8" fmla="*/ 81466 h 790775"/>
                    <a:gd name="connsiteX9" fmla="*/ 1045029 w 1225206"/>
                    <a:gd name="connsiteY9" fmla="*/ 716591 h 790775"/>
                    <a:gd name="connsiteX10" fmla="*/ 1225206 w 1225206"/>
                    <a:gd name="connsiteY10" fmla="*/ 752627 h 7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5206" h="790775">
                      <a:moveTo>
                        <a:pt x="0" y="766140"/>
                      </a:moveTo>
                      <a:cubicBezTo>
                        <a:pt x="87836" y="760134"/>
                        <a:pt x="175673" y="754128"/>
                        <a:pt x="216213" y="640016"/>
                      </a:cubicBezTo>
                      <a:cubicBezTo>
                        <a:pt x="256753" y="525904"/>
                        <a:pt x="209457" y="178311"/>
                        <a:pt x="243240" y="81466"/>
                      </a:cubicBezTo>
                      <a:cubicBezTo>
                        <a:pt x="277023" y="-15379"/>
                        <a:pt x="367862" y="72457"/>
                        <a:pt x="418912" y="58944"/>
                      </a:cubicBezTo>
                      <a:cubicBezTo>
                        <a:pt x="469962" y="45431"/>
                        <a:pt x="504497" y="-1866"/>
                        <a:pt x="549541" y="386"/>
                      </a:cubicBezTo>
                      <a:cubicBezTo>
                        <a:pt x="594585" y="2638"/>
                        <a:pt x="644884" y="72457"/>
                        <a:pt x="689178" y="72457"/>
                      </a:cubicBezTo>
                      <a:cubicBezTo>
                        <a:pt x="733472" y="72457"/>
                        <a:pt x="777766" y="4890"/>
                        <a:pt x="815303" y="386"/>
                      </a:cubicBezTo>
                      <a:cubicBezTo>
                        <a:pt x="852840" y="-4118"/>
                        <a:pt x="886623" y="31918"/>
                        <a:pt x="914400" y="45431"/>
                      </a:cubicBezTo>
                      <a:cubicBezTo>
                        <a:pt x="942177" y="58944"/>
                        <a:pt x="960196" y="-30394"/>
                        <a:pt x="981967" y="81466"/>
                      </a:cubicBezTo>
                      <a:cubicBezTo>
                        <a:pt x="1003739" y="193326"/>
                        <a:pt x="1004489" y="604731"/>
                        <a:pt x="1045029" y="716591"/>
                      </a:cubicBezTo>
                      <a:cubicBezTo>
                        <a:pt x="1085569" y="828451"/>
                        <a:pt x="1155387" y="790539"/>
                        <a:pt x="1225206" y="752627"/>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Arial"/>
                    <a:ea typeface="+mn-ea"/>
                    <a:cs typeface="+mn-cs"/>
                  </a:endParaRPr>
                </a:p>
              </p:txBody>
            </p:sp>
            <p:sp>
              <p:nvSpPr>
                <p:cNvPr id="44" name="TextBox 43">
                  <a:extLst>
                    <a:ext uri="{FF2B5EF4-FFF2-40B4-BE49-F238E27FC236}">
                      <a16:creationId xmlns:a16="http://schemas.microsoft.com/office/drawing/2014/main" id="{EC30DB78-1A1D-A201-318F-47216C727AFB}"/>
                    </a:ext>
                  </a:extLst>
                </p:cNvPr>
                <p:cNvSpPr txBox="1"/>
                <p:nvPr/>
              </p:nvSpPr>
              <p:spPr>
                <a:xfrm>
                  <a:off x="6477984" y="1490164"/>
                  <a:ext cx="9829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20GHz</a:t>
                  </a:r>
                  <a:endParaRPr kumimoji="0" lang="LID4096"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45" name="TextBox 44">
                  <a:extLst>
                    <a:ext uri="{FF2B5EF4-FFF2-40B4-BE49-F238E27FC236}">
                      <a16:creationId xmlns:a16="http://schemas.microsoft.com/office/drawing/2014/main" id="{D2F6DC97-ED4A-4A40-5A85-7224F74AF132}"/>
                    </a:ext>
                  </a:extLst>
                </p:cNvPr>
                <p:cNvSpPr txBox="1"/>
                <p:nvPr/>
              </p:nvSpPr>
              <p:spPr>
                <a:xfrm>
                  <a:off x="8273642" y="1487287"/>
                  <a:ext cx="9829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28GHz</a:t>
                  </a:r>
                  <a:endParaRPr kumimoji="0" lang="LID4096"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46" name="TextBox 45">
                  <a:extLst>
                    <a:ext uri="{FF2B5EF4-FFF2-40B4-BE49-F238E27FC236}">
                      <a16:creationId xmlns:a16="http://schemas.microsoft.com/office/drawing/2014/main" id="{B4C35B9D-F01F-EE07-E4E2-BD3FB93E6332}"/>
                    </a:ext>
                  </a:extLst>
                </p:cNvPr>
                <p:cNvSpPr txBox="1"/>
                <p:nvPr/>
              </p:nvSpPr>
              <p:spPr>
                <a:xfrm>
                  <a:off x="7611525" y="923859"/>
                  <a:ext cx="5693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LO</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47" name="TextBox 46">
                  <a:extLst>
                    <a:ext uri="{FF2B5EF4-FFF2-40B4-BE49-F238E27FC236}">
                      <a16:creationId xmlns:a16="http://schemas.microsoft.com/office/drawing/2014/main" id="{CF518B07-85B4-45E3-9CDF-DE62B605A8D2}"/>
                    </a:ext>
                  </a:extLst>
                </p:cNvPr>
                <p:cNvSpPr txBox="1"/>
                <p:nvPr/>
              </p:nvSpPr>
              <p:spPr>
                <a:xfrm>
                  <a:off x="6500244" y="348697"/>
                  <a:ext cx="24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Image rejection filter</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grpSp>
          <p:sp>
            <p:nvSpPr>
              <p:cNvPr id="57" name="Arc 56">
                <a:extLst>
                  <a:ext uri="{FF2B5EF4-FFF2-40B4-BE49-F238E27FC236}">
                    <a16:creationId xmlns:a16="http://schemas.microsoft.com/office/drawing/2014/main" id="{0E8A33E0-6352-EF6E-1683-09F14A6562EF}"/>
                  </a:ext>
                </a:extLst>
              </p:cNvPr>
              <p:cNvSpPr/>
              <p:nvPr/>
            </p:nvSpPr>
            <p:spPr>
              <a:xfrm rot="14362469" flipV="1">
                <a:off x="5969278" y="1501484"/>
                <a:ext cx="3069001" cy="1343885"/>
              </a:xfrm>
              <a:prstGeom prst="arc">
                <a:avLst>
                  <a:gd name="adj1" fmla="val 13966801"/>
                  <a:gd name="adj2" fmla="val 17112165"/>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Arial"/>
                  <a:ea typeface="+mn-ea"/>
                  <a:cs typeface="+mn-cs"/>
                </a:endParaRPr>
              </a:p>
            </p:txBody>
          </p:sp>
        </p:grpSp>
      </p:grpSp>
      <p:grpSp>
        <p:nvGrpSpPr>
          <p:cNvPr id="68" name="Group 67">
            <a:extLst>
              <a:ext uri="{FF2B5EF4-FFF2-40B4-BE49-F238E27FC236}">
                <a16:creationId xmlns:a16="http://schemas.microsoft.com/office/drawing/2014/main" id="{717B9AD7-CCFB-FA67-4D4C-2017F4B2AD56}"/>
              </a:ext>
            </a:extLst>
          </p:cNvPr>
          <p:cNvGrpSpPr/>
          <p:nvPr/>
        </p:nvGrpSpPr>
        <p:grpSpPr>
          <a:xfrm>
            <a:off x="8268020" y="1019400"/>
            <a:ext cx="3108249" cy="3069001"/>
            <a:chOff x="8268020" y="1019400"/>
            <a:chExt cx="3108249" cy="3069001"/>
          </a:xfrm>
        </p:grpSpPr>
        <p:grpSp>
          <p:nvGrpSpPr>
            <p:cNvPr id="66" name="Group 65">
              <a:extLst>
                <a:ext uri="{FF2B5EF4-FFF2-40B4-BE49-F238E27FC236}">
                  <a16:creationId xmlns:a16="http://schemas.microsoft.com/office/drawing/2014/main" id="{2BE478AC-34A3-4135-003C-17619B8899AF}"/>
                </a:ext>
              </a:extLst>
            </p:cNvPr>
            <p:cNvGrpSpPr/>
            <p:nvPr/>
          </p:nvGrpSpPr>
          <p:grpSpPr>
            <a:xfrm>
              <a:off x="8268020" y="1019400"/>
              <a:ext cx="3108249" cy="3069001"/>
              <a:chOff x="8278419" y="482706"/>
              <a:chExt cx="3108249" cy="3069001"/>
            </a:xfrm>
          </p:grpSpPr>
          <p:sp>
            <p:nvSpPr>
              <p:cNvPr id="64" name="TextBox 63">
                <a:extLst>
                  <a:ext uri="{FF2B5EF4-FFF2-40B4-BE49-F238E27FC236}">
                    <a16:creationId xmlns:a16="http://schemas.microsoft.com/office/drawing/2014/main" id="{A44DB43E-381D-6F0E-5B82-0FCC477BD664}"/>
                  </a:ext>
                </a:extLst>
              </p:cNvPr>
              <p:cNvSpPr txBox="1"/>
              <p:nvPr/>
            </p:nvSpPr>
            <p:spPr>
              <a:xfrm>
                <a:off x="9235117" y="1904334"/>
                <a:ext cx="21515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srgbClr val="D27809"/>
                    </a:solidFill>
                    <a:effectLst/>
                    <a:uLnTx/>
                    <a:uFillTx/>
                    <a:latin typeface="Arial" pitchFamily="34" charset="0"/>
                    <a:ea typeface="+mn-ea"/>
                    <a:cs typeface="Arial" pitchFamily="34" charset="0"/>
                  </a:rPr>
                  <a:t>IF_INTERF</a:t>
                </a: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 = 4GHz</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sp>
            <p:nvSpPr>
              <p:cNvPr id="65" name="Arc 64">
                <a:extLst>
                  <a:ext uri="{FF2B5EF4-FFF2-40B4-BE49-F238E27FC236}">
                    <a16:creationId xmlns:a16="http://schemas.microsoft.com/office/drawing/2014/main" id="{650ADE87-062B-7FA3-1102-CA3ED5048EDC}"/>
                  </a:ext>
                </a:extLst>
              </p:cNvPr>
              <p:cNvSpPr/>
              <p:nvPr/>
            </p:nvSpPr>
            <p:spPr>
              <a:xfrm rot="2917281">
                <a:off x="7508356" y="1252769"/>
                <a:ext cx="3069001" cy="1528876"/>
              </a:xfrm>
              <a:prstGeom prst="arc">
                <a:avLst>
                  <a:gd name="adj1" fmla="val 11214462"/>
                  <a:gd name="adj2" fmla="val 1862848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Arial"/>
                  <a:ea typeface="+mn-ea"/>
                  <a:cs typeface="+mn-cs"/>
                </a:endParaRPr>
              </a:p>
            </p:txBody>
          </p:sp>
        </p:grpSp>
        <p:sp>
          <p:nvSpPr>
            <p:cNvPr id="67" name="TextBox 66">
              <a:extLst>
                <a:ext uri="{FF2B5EF4-FFF2-40B4-BE49-F238E27FC236}">
                  <a16:creationId xmlns:a16="http://schemas.microsoft.com/office/drawing/2014/main" id="{08B87F03-1B4D-C82D-609E-BAA544E24E6B}"/>
                </a:ext>
              </a:extLst>
            </p:cNvPr>
            <p:cNvSpPr txBox="1"/>
            <p:nvPr/>
          </p:nvSpPr>
          <p:spPr>
            <a:xfrm rot="2436307">
              <a:off x="8547654" y="1559595"/>
              <a:ext cx="21926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Finite isolation</a:t>
              </a:r>
              <a:endParaRPr kumimoji="0" lang="LID4096"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grpSp>
      <p:pic>
        <p:nvPicPr>
          <p:cNvPr id="2" name="Picture 1">
            <a:extLst>
              <a:ext uri="{FF2B5EF4-FFF2-40B4-BE49-F238E27FC236}">
                <a16:creationId xmlns:a16="http://schemas.microsoft.com/office/drawing/2014/main" id="{660E1AB3-A6F4-0453-0FB8-F44FC5585BE5}"/>
              </a:ext>
            </a:extLst>
          </p:cNvPr>
          <p:cNvPicPr>
            <a:picLocks noChangeAspect="1"/>
          </p:cNvPicPr>
          <p:nvPr/>
        </p:nvPicPr>
        <p:blipFill>
          <a:blip r:embed="rId8"/>
          <a:stretch>
            <a:fillRect/>
          </a:stretch>
        </p:blipFill>
        <p:spPr>
          <a:xfrm>
            <a:off x="9062204" y="4126562"/>
            <a:ext cx="2644704" cy="1375544"/>
          </a:xfrm>
          <a:prstGeom prst="rect">
            <a:avLst/>
          </a:prstGeom>
        </p:spPr>
      </p:pic>
      <p:sp>
        <p:nvSpPr>
          <p:cNvPr id="5" name="Rectangle 4">
            <a:extLst>
              <a:ext uri="{FF2B5EF4-FFF2-40B4-BE49-F238E27FC236}">
                <a16:creationId xmlns:a16="http://schemas.microsoft.com/office/drawing/2014/main" id="{92DE457D-67F9-C7CF-CE2D-A98779731FF0}"/>
              </a:ext>
            </a:extLst>
          </p:cNvPr>
          <p:cNvSpPr/>
          <p:nvPr/>
        </p:nvSpPr>
        <p:spPr>
          <a:xfrm>
            <a:off x="9063601" y="5949424"/>
            <a:ext cx="2643307" cy="8519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With interfering signal RMS EVM = 4.2%</a:t>
            </a:r>
          </a:p>
        </p:txBody>
      </p:sp>
      <p:sp>
        <p:nvSpPr>
          <p:cNvPr id="17" name="TextBox 16">
            <a:extLst>
              <a:ext uri="{FF2B5EF4-FFF2-40B4-BE49-F238E27FC236}">
                <a16:creationId xmlns:a16="http://schemas.microsoft.com/office/drawing/2014/main" id="{8377EDB9-B1D5-4F04-EFDB-A667D95E2784}"/>
              </a:ext>
            </a:extLst>
          </p:cNvPr>
          <p:cNvSpPr txBox="1"/>
          <p:nvPr/>
        </p:nvSpPr>
        <p:spPr>
          <a:xfrm>
            <a:off x="9063602" y="5535716"/>
            <a:ext cx="2643307" cy="400110"/>
          </a:xfrm>
          <a:prstGeom prst="rect">
            <a:avLst/>
          </a:prstGeom>
          <a:solidFill>
            <a:schemeClr val="accent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125687"/>
              </a:buClr>
              <a:buSzPct val="75000"/>
              <a:buFontTx/>
              <a:buNone/>
              <a:tabLst/>
              <a:defRPr/>
            </a:pPr>
            <a:r>
              <a:rPr kumimoji="0" lang="en-US" sz="2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RMS EVM = 3.6%</a:t>
            </a:r>
          </a:p>
        </p:txBody>
      </p:sp>
      <p:pic>
        <p:nvPicPr>
          <p:cNvPr id="19" name="Picture 18">
            <a:extLst>
              <a:ext uri="{FF2B5EF4-FFF2-40B4-BE49-F238E27FC236}">
                <a16:creationId xmlns:a16="http://schemas.microsoft.com/office/drawing/2014/main" id="{A8EA9C0F-1C1E-C47B-9A62-521EABB37658}"/>
              </a:ext>
            </a:extLst>
          </p:cNvPr>
          <p:cNvPicPr>
            <a:picLocks noChangeAspect="1"/>
          </p:cNvPicPr>
          <p:nvPr/>
        </p:nvPicPr>
        <p:blipFill rotWithShape="1">
          <a:blip r:embed="rId9"/>
          <a:srcRect t="17678"/>
          <a:stretch/>
        </p:blipFill>
        <p:spPr>
          <a:xfrm>
            <a:off x="9935889" y="74972"/>
            <a:ext cx="1741972" cy="1654592"/>
          </a:xfrm>
          <a:prstGeom prst="rect">
            <a:avLst/>
          </a:prstGeom>
        </p:spPr>
      </p:pic>
      <p:pic>
        <p:nvPicPr>
          <p:cNvPr id="20" name="Picture 19">
            <a:extLst>
              <a:ext uri="{FF2B5EF4-FFF2-40B4-BE49-F238E27FC236}">
                <a16:creationId xmlns:a16="http://schemas.microsoft.com/office/drawing/2014/main" id="{1CD63794-9AE1-116A-4985-FFC047DD8673}"/>
              </a:ext>
            </a:extLst>
          </p:cNvPr>
          <p:cNvPicPr>
            <a:picLocks noChangeAspect="1"/>
          </p:cNvPicPr>
          <p:nvPr/>
        </p:nvPicPr>
        <p:blipFill rotWithShape="1">
          <a:blip r:embed="rId10"/>
          <a:srcRect t="17662"/>
          <a:stretch/>
        </p:blipFill>
        <p:spPr>
          <a:xfrm>
            <a:off x="10575010" y="1081140"/>
            <a:ext cx="1602518" cy="1339477"/>
          </a:xfrm>
          <a:prstGeom prst="rect">
            <a:avLst/>
          </a:prstGeom>
        </p:spPr>
      </p:pic>
    </p:spTree>
    <p:extLst>
      <p:ext uri="{BB962C8B-B14F-4D97-AF65-F5344CB8AC3E}">
        <p14:creationId xmlns:p14="http://schemas.microsoft.com/office/powerpoint/2010/main" val="88759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8F75CF-524F-B935-9208-3194EC7F46FC}"/>
              </a:ext>
            </a:extLst>
          </p:cNvPr>
          <p:cNvSpPr>
            <a:spLocks noGrp="1"/>
          </p:cNvSpPr>
          <p:nvPr>
            <p:ph type="title"/>
          </p:nvPr>
        </p:nvSpPr>
        <p:spPr/>
        <p:txBody>
          <a:bodyPr/>
          <a:lstStyle/>
          <a:p>
            <a:r>
              <a:rPr lang="en-US" dirty="0"/>
              <a:t>Exercise 5</a:t>
            </a:r>
            <a:endParaRPr lang="LID4096" dirty="0"/>
          </a:p>
        </p:txBody>
      </p:sp>
    </p:spTree>
    <p:extLst>
      <p:ext uri="{BB962C8B-B14F-4D97-AF65-F5344CB8AC3E}">
        <p14:creationId xmlns:p14="http://schemas.microsoft.com/office/powerpoint/2010/main" val="238687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dirty="0"/>
              <a:t>S-Parameters Analysis with RF Toolbox</a:t>
            </a:r>
          </a:p>
        </p:txBody>
      </p:sp>
      <p:sp>
        <p:nvSpPr>
          <p:cNvPr id="145411" name="Rectangle 3"/>
          <p:cNvSpPr>
            <a:spLocks noGrp="1" noChangeArrowheads="1"/>
          </p:cNvSpPr>
          <p:nvPr>
            <p:ph idx="1"/>
          </p:nvPr>
        </p:nvSpPr>
        <p:spPr>
          <a:xfrm>
            <a:off x="172286" y="1321908"/>
            <a:ext cx="11012270" cy="4846320"/>
          </a:xfrm>
        </p:spPr>
        <p:txBody>
          <a:bodyPr/>
          <a:lstStyle/>
          <a:p>
            <a:r>
              <a:rPr lang="en-US" sz="2000" dirty="0"/>
              <a:t>Import, visualize, and export Touchstone files</a:t>
            </a:r>
          </a:p>
          <a:p>
            <a:r>
              <a:rPr lang="en-US" sz="2000" dirty="0"/>
              <a:t>Manipulate and analyze networks of RF components, including N-port S-parameters</a:t>
            </a:r>
          </a:p>
          <a:p>
            <a:r>
              <a:rPr lang="en-US" sz="2000" dirty="0"/>
              <a:t>Represent frequency-domain data using rational fitting for time-domain simulation</a:t>
            </a:r>
          </a:p>
          <a:p>
            <a:endParaRPr lang="en-US" dirty="0"/>
          </a:p>
        </p:txBody>
      </p:sp>
      <p:pic>
        <p:nvPicPr>
          <p:cNvPr id="3" name="Picture 2">
            <a:extLst>
              <a:ext uri="{FF2B5EF4-FFF2-40B4-BE49-F238E27FC236}">
                <a16:creationId xmlns:a16="http://schemas.microsoft.com/office/drawing/2014/main" id="{BBFC8FC5-6CC4-40DC-86FA-DE74517778BB}"/>
              </a:ext>
            </a:extLst>
          </p:cNvPr>
          <p:cNvPicPr>
            <a:picLocks noChangeAspect="1"/>
          </p:cNvPicPr>
          <p:nvPr/>
        </p:nvPicPr>
        <p:blipFill>
          <a:blip r:embed="rId3"/>
          <a:stretch>
            <a:fillRect/>
          </a:stretch>
        </p:blipFill>
        <p:spPr>
          <a:xfrm>
            <a:off x="382605" y="2580565"/>
            <a:ext cx="3794020" cy="3415968"/>
          </a:xfrm>
          <a:prstGeom prst="rect">
            <a:avLst/>
          </a:prstGeom>
        </p:spPr>
      </p:pic>
      <p:pic>
        <p:nvPicPr>
          <p:cNvPr id="6" name="Picture 5">
            <a:extLst>
              <a:ext uri="{FF2B5EF4-FFF2-40B4-BE49-F238E27FC236}">
                <a16:creationId xmlns:a16="http://schemas.microsoft.com/office/drawing/2014/main" id="{75CC6FDB-C88D-4930-97C7-8ABA606F129E}"/>
              </a:ext>
            </a:extLst>
          </p:cNvPr>
          <p:cNvPicPr>
            <a:picLocks noChangeAspect="1"/>
          </p:cNvPicPr>
          <p:nvPr/>
        </p:nvPicPr>
        <p:blipFill>
          <a:blip r:embed="rId4"/>
          <a:stretch>
            <a:fillRect/>
          </a:stretch>
        </p:blipFill>
        <p:spPr>
          <a:xfrm>
            <a:off x="6900647" y="3299408"/>
            <a:ext cx="3914089" cy="3415968"/>
          </a:xfrm>
          <a:prstGeom prst="rect">
            <a:avLst/>
          </a:prstGeom>
        </p:spPr>
      </p:pic>
      <p:grpSp>
        <p:nvGrpSpPr>
          <p:cNvPr id="2" name="Group 1">
            <a:extLst>
              <a:ext uri="{FF2B5EF4-FFF2-40B4-BE49-F238E27FC236}">
                <a16:creationId xmlns:a16="http://schemas.microsoft.com/office/drawing/2014/main" id="{6F95B979-2BCE-F1DE-237E-CDA8B4674284}"/>
              </a:ext>
            </a:extLst>
          </p:cNvPr>
          <p:cNvGrpSpPr/>
          <p:nvPr/>
        </p:nvGrpSpPr>
        <p:grpSpPr>
          <a:xfrm>
            <a:off x="5518971" y="2580565"/>
            <a:ext cx="6290424" cy="1381006"/>
            <a:chOff x="1612669" y="5012575"/>
            <a:chExt cx="8262851" cy="1778923"/>
          </a:xfrm>
        </p:grpSpPr>
        <p:sp>
          <p:nvSpPr>
            <p:cNvPr id="4" name="Rectangle 3">
              <a:extLst>
                <a:ext uri="{FF2B5EF4-FFF2-40B4-BE49-F238E27FC236}">
                  <a16:creationId xmlns:a16="http://schemas.microsoft.com/office/drawing/2014/main" id="{E8C42EC1-F66F-858A-7B7F-6B720B3CC4A6}"/>
                </a:ext>
              </a:extLst>
            </p:cNvPr>
            <p:cNvSpPr/>
            <p:nvPr/>
          </p:nvSpPr>
          <p:spPr>
            <a:xfrm>
              <a:off x="1612669" y="5012575"/>
              <a:ext cx="8262851" cy="177892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5" name="Picture 4">
              <a:extLst>
                <a:ext uri="{FF2B5EF4-FFF2-40B4-BE49-F238E27FC236}">
                  <a16:creationId xmlns:a16="http://schemas.microsoft.com/office/drawing/2014/main" id="{7152CCB4-AA17-261C-395F-0C18DBF386E3}"/>
                </a:ext>
              </a:extLst>
            </p:cNvPr>
            <p:cNvPicPr>
              <a:picLocks noChangeAspect="1"/>
            </p:cNvPicPr>
            <p:nvPr/>
          </p:nvPicPr>
          <p:blipFill>
            <a:blip r:embed="rId5"/>
            <a:stretch>
              <a:fillRect/>
            </a:stretch>
          </p:blipFill>
          <p:spPr>
            <a:xfrm>
              <a:off x="1753984" y="5074943"/>
              <a:ext cx="3874657" cy="1597081"/>
            </a:xfrm>
            <a:prstGeom prst="rect">
              <a:avLst/>
            </a:prstGeom>
          </p:spPr>
        </p:pic>
        <p:pic>
          <p:nvPicPr>
            <p:cNvPr id="7" name="Picture 6">
              <a:extLst>
                <a:ext uri="{FF2B5EF4-FFF2-40B4-BE49-F238E27FC236}">
                  <a16:creationId xmlns:a16="http://schemas.microsoft.com/office/drawing/2014/main" id="{EB74054E-0A29-86D7-5B55-1BEDAB915DE1}"/>
                </a:ext>
              </a:extLst>
            </p:cNvPr>
            <p:cNvPicPr>
              <a:picLocks noChangeAspect="1"/>
            </p:cNvPicPr>
            <p:nvPr/>
          </p:nvPicPr>
          <p:blipFill>
            <a:blip r:embed="rId6"/>
            <a:stretch>
              <a:fillRect/>
            </a:stretch>
          </p:blipFill>
          <p:spPr>
            <a:xfrm>
              <a:off x="5628641" y="5169989"/>
              <a:ext cx="3963743" cy="1537106"/>
            </a:xfrm>
            <a:prstGeom prst="rect">
              <a:avLst/>
            </a:prstGeom>
          </p:spPr>
        </p:pic>
      </p:grpSp>
      <p:pic>
        <p:nvPicPr>
          <p:cNvPr id="8" name="Picture 7">
            <a:extLst>
              <a:ext uri="{FF2B5EF4-FFF2-40B4-BE49-F238E27FC236}">
                <a16:creationId xmlns:a16="http://schemas.microsoft.com/office/drawing/2014/main" id="{B76CE848-5253-52D9-FDD4-5A5C6C7A4F27}"/>
              </a:ext>
            </a:extLst>
          </p:cNvPr>
          <p:cNvPicPr>
            <a:picLocks noChangeAspect="1"/>
          </p:cNvPicPr>
          <p:nvPr/>
        </p:nvPicPr>
        <p:blipFill>
          <a:blip r:embed="rId7"/>
          <a:stretch>
            <a:fillRect/>
          </a:stretch>
        </p:blipFill>
        <p:spPr>
          <a:xfrm>
            <a:off x="3618731" y="3849911"/>
            <a:ext cx="3197064" cy="2859197"/>
          </a:xfrm>
          <a:prstGeom prst="rect">
            <a:avLst/>
          </a:prstGeom>
        </p:spPr>
      </p:pic>
    </p:spTree>
    <p:extLst>
      <p:ext uri="{BB962C8B-B14F-4D97-AF65-F5344CB8AC3E}">
        <p14:creationId xmlns:p14="http://schemas.microsoft.com/office/powerpoint/2010/main" val="314441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2286" y="1321908"/>
            <a:ext cx="12019713" cy="4846320"/>
          </a:xfrm>
        </p:spPr>
        <p:txBody>
          <a:bodyPr/>
          <a:lstStyle/>
          <a:p>
            <a:r>
              <a:rPr lang="en-US" sz="2000" dirty="0"/>
              <a:t>Equivalent expression given by a ratio of two polynomial functions</a:t>
            </a:r>
          </a:p>
          <a:p>
            <a:pPr lvl="1"/>
            <a:r>
              <a:rPr lang="en-US" dirty="0"/>
              <a:t>Laplace domain model providing a state-space representation </a:t>
            </a:r>
          </a:p>
          <a:p>
            <a:pPr lvl="1"/>
            <a:r>
              <a:rPr lang="en-US" dirty="0"/>
              <a:t>Equivalent to a pole-zero description of S-parameters</a:t>
            </a:r>
          </a:p>
          <a:p>
            <a:pPr lvl="1"/>
            <a:r>
              <a:rPr lang="en-US" dirty="0"/>
              <a:t>Suitable for time-domain simulation (e.g. Spice-like, or RF Blockset circuit envelope)</a:t>
            </a:r>
          </a:p>
          <a:p>
            <a:r>
              <a:rPr lang="en-US" sz="2000" dirty="0"/>
              <a:t>Benefits: </a:t>
            </a:r>
          </a:p>
          <a:p>
            <a:pPr lvl="1"/>
            <a:r>
              <a:rPr lang="en-US" dirty="0"/>
              <a:t>Simple model for given accuracy: model order reduction avoids overfitting of measurement noise</a:t>
            </a:r>
          </a:p>
          <a:p>
            <a:pPr lvl="1"/>
            <a:r>
              <a:rPr lang="en-US" dirty="0"/>
              <a:t>Causal by construction: suitable for data interpolation/extrapolation and pulse response analysis</a:t>
            </a:r>
          </a:p>
          <a:p>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What is Rational Fitting?</a:t>
            </a:r>
          </a:p>
        </p:txBody>
      </p:sp>
      <p:grpSp>
        <p:nvGrpSpPr>
          <p:cNvPr id="20" name="Group 19">
            <a:extLst>
              <a:ext uri="{FF2B5EF4-FFF2-40B4-BE49-F238E27FC236}">
                <a16:creationId xmlns:a16="http://schemas.microsoft.com/office/drawing/2014/main" id="{4E91DF25-CD4A-4E34-9DE4-118030A28601}"/>
              </a:ext>
            </a:extLst>
          </p:cNvPr>
          <p:cNvGrpSpPr/>
          <p:nvPr/>
        </p:nvGrpSpPr>
        <p:grpSpPr>
          <a:xfrm>
            <a:off x="7370872" y="4439653"/>
            <a:ext cx="4131317" cy="2110487"/>
            <a:chOff x="1612669" y="5012575"/>
            <a:chExt cx="4015972" cy="1778923"/>
          </a:xfrm>
        </p:grpSpPr>
        <p:sp>
          <p:nvSpPr>
            <p:cNvPr id="21" name="Rectangle 20">
              <a:extLst>
                <a:ext uri="{FF2B5EF4-FFF2-40B4-BE49-F238E27FC236}">
                  <a16:creationId xmlns:a16="http://schemas.microsoft.com/office/drawing/2014/main" id="{CCFBB8C5-27DF-48DA-9F54-2B752173CA1A}"/>
                </a:ext>
              </a:extLst>
            </p:cNvPr>
            <p:cNvSpPr/>
            <p:nvPr/>
          </p:nvSpPr>
          <p:spPr>
            <a:xfrm>
              <a:off x="1612669" y="5012575"/>
              <a:ext cx="4015971" cy="177892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2" name="Picture 21">
              <a:extLst>
                <a:ext uri="{FF2B5EF4-FFF2-40B4-BE49-F238E27FC236}">
                  <a16:creationId xmlns:a16="http://schemas.microsoft.com/office/drawing/2014/main" id="{CAE0E4F7-5E1F-4FED-B4D9-7742515DD75E}"/>
                </a:ext>
              </a:extLst>
            </p:cNvPr>
            <p:cNvPicPr>
              <a:picLocks noChangeAspect="1"/>
            </p:cNvPicPr>
            <p:nvPr/>
          </p:nvPicPr>
          <p:blipFill>
            <a:blip r:embed="rId3"/>
            <a:stretch>
              <a:fillRect/>
            </a:stretch>
          </p:blipFill>
          <p:spPr>
            <a:xfrm>
              <a:off x="1753984" y="5074943"/>
              <a:ext cx="3874657" cy="1597081"/>
            </a:xfrm>
            <a:prstGeom prst="rect">
              <a:avLst/>
            </a:prstGeom>
          </p:spPr>
        </p:pic>
      </p:grpSp>
      <p:grpSp>
        <p:nvGrpSpPr>
          <p:cNvPr id="24" name="Group 23">
            <a:extLst>
              <a:ext uri="{FF2B5EF4-FFF2-40B4-BE49-F238E27FC236}">
                <a16:creationId xmlns:a16="http://schemas.microsoft.com/office/drawing/2014/main" id="{C451787E-84D2-49FB-A17A-5D767CCAB041}"/>
              </a:ext>
            </a:extLst>
          </p:cNvPr>
          <p:cNvGrpSpPr/>
          <p:nvPr/>
        </p:nvGrpSpPr>
        <p:grpSpPr>
          <a:xfrm>
            <a:off x="58393" y="4809710"/>
            <a:ext cx="6376090" cy="1877326"/>
            <a:chOff x="3455455" y="4980674"/>
            <a:chExt cx="6376090" cy="187732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947C0CE-3482-48F2-9CB3-29AD5CCCFCEA}"/>
                    </a:ext>
                  </a:extLst>
                </p:cNvPr>
                <p:cNvSpPr txBox="1"/>
                <p:nvPr/>
              </p:nvSpPr>
              <p:spPr>
                <a:xfrm>
                  <a:off x="3455455" y="5502925"/>
                  <a:ext cx="3607334" cy="99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𝑓</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𝑠</m:t>
                            </m:r>
                          </m:e>
                        </m:d>
                        <m:r>
                          <a:rPr lang="en-US" sz="2000" b="0" i="1" smtClean="0">
                            <a:latin typeface="Cambria Math" panose="02040503050406030204" pitchFamily="18" charset="0"/>
                            <a:cs typeface="Arial" pitchFamily="34" charset="0"/>
                          </a:rPr>
                          <m:t>=</m:t>
                        </m:r>
                        <m:d>
                          <m:dPr>
                            <m:ctrlPr>
                              <a:rPr lang="en-US" sz="2000" b="0" i="1" smtClean="0">
                                <a:latin typeface="Cambria Math" panose="02040503050406030204" pitchFamily="18" charset="0"/>
                                <a:cs typeface="Arial" pitchFamily="34" charset="0"/>
                              </a:rPr>
                            </m:ctrlPr>
                          </m:dPr>
                          <m:e>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𝑘</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𝑁</m:t>
                                </m:r>
                              </m:sup>
                              <m:e>
                                <m:f>
                                  <m:fPr>
                                    <m:ctrlPr>
                                      <a:rPr lang="en-US" sz="2000" i="1">
                                        <a:latin typeface="Cambria Math" panose="02040503050406030204" pitchFamily="18" charset="0"/>
                                        <a:cs typeface="Arial" pitchFamily="34" charset="0"/>
                                      </a:rPr>
                                    </m:ctrlPr>
                                  </m:fPr>
                                  <m:num>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𝐶</m:t>
                                        </m:r>
                                      </m:e>
                                      <m:sub>
                                        <m:r>
                                          <a:rPr lang="en-US" sz="2000" i="1">
                                            <a:latin typeface="Cambria Math" panose="02040503050406030204" pitchFamily="18" charset="0"/>
                                            <a:cs typeface="Arial" pitchFamily="34" charset="0"/>
                                          </a:rPr>
                                          <m:t>𝑘</m:t>
                                        </m:r>
                                      </m:sub>
                                    </m:sSub>
                                  </m:num>
                                  <m:den>
                                    <m:r>
                                      <a:rPr lang="en-US" sz="2000" i="1">
                                        <a:latin typeface="Cambria Math" panose="02040503050406030204" pitchFamily="18" charset="0"/>
                                        <a:cs typeface="Arial" pitchFamily="34" charset="0"/>
                                      </a:rPr>
                                      <m:t>𝑠</m:t>
                                    </m:r>
                                    <m:r>
                                      <a:rPr lang="en-US" sz="2000" i="1">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𝐴</m:t>
                                        </m:r>
                                      </m:e>
                                      <m:sub>
                                        <m:r>
                                          <a:rPr lang="en-US" sz="2000" i="1">
                                            <a:latin typeface="Cambria Math" panose="02040503050406030204" pitchFamily="18" charset="0"/>
                                            <a:cs typeface="Arial" pitchFamily="34" charset="0"/>
                                          </a:rPr>
                                          <m:t>𝑘</m:t>
                                        </m:r>
                                      </m:sub>
                                    </m:sSub>
                                  </m:den>
                                </m:f>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𝐷</m:t>
                                </m:r>
                              </m:e>
                            </m:nary>
                          </m:e>
                        </m:d>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𝑒</m:t>
                            </m:r>
                          </m:e>
                          <m:sup>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𝑠</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𝑡</m:t>
                                </m:r>
                              </m:e>
                              <m:sub>
                                <m:r>
                                  <a:rPr lang="en-US" sz="2000" b="0" i="1" smtClean="0">
                                    <a:latin typeface="Cambria Math" panose="02040503050406030204" pitchFamily="18" charset="0"/>
                                    <a:cs typeface="Arial" pitchFamily="34" charset="0"/>
                                  </a:rPr>
                                  <m:t>𝑑</m:t>
                                </m:r>
                              </m:sub>
                            </m:sSub>
                          </m:sup>
                        </m:sSup>
                      </m:oMath>
                    </m:oMathPara>
                  </a14:m>
                  <a:endParaRPr lang="en-US" sz="2000" dirty="0">
                    <a:latin typeface="Arial" pitchFamily="34" charset="0"/>
                    <a:cs typeface="Arial" pitchFamily="34" charset="0"/>
                  </a:endParaRPr>
                </a:p>
              </p:txBody>
            </p:sp>
          </mc:Choice>
          <mc:Fallback xmlns="">
            <p:sp>
              <p:nvSpPr>
                <p:cNvPr id="16" name="TextBox 15">
                  <a:extLst>
                    <a:ext uri="{FF2B5EF4-FFF2-40B4-BE49-F238E27FC236}">
                      <a16:creationId xmlns:a16="http://schemas.microsoft.com/office/drawing/2014/main" id="{0A8FB7AD-29EB-4893-A3DB-22FFB9B443C0}"/>
                    </a:ext>
                  </a:extLst>
                </p:cNvPr>
                <p:cNvSpPr txBox="1">
                  <a:spLocks noRot="1" noChangeAspect="1" noMove="1" noResize="1" noEditPoints="1" noAdjustHandles="1" noChangeArrowheads="1" noChangeShapeType="1" noTextEdit="1"/>
                </p:cNvSpPr>
                <p:nvPr/>
              </p:nvSpPr>
              <p:spPr>
                <a:xfrm>
                  <a:off x="3455455" y="5502925"/>
                  <a:ext cx="3607334" cy="990849"/>
                </a:xfrm>
                <a:prstGeom prst="rect">
                  <a:avLst/>
                </a:prstGeom>
                <a:blipFill>
                  <a:blip r:embed="rId5"/>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AE296D6B-95B6-4886-8D95-7BC87F589049}"/>
                </a:ext>
              </a:extLst>
            </p:cNvPr>
            <p:cNvCxnSpPr>
              <a:cxnSpLocks/>
            </p:cNvCxnSpPr>
            <p:nvPr/>
          </p:nvCxnSpPr>
          <p:spPr>
            <a:xfrm flipV="1">
              <a:off x="5253644" y="5350365"/>
              <a:ext cx="224443" cy="33554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2A0297-ADFF-4A15-AB79-8D3DBEA9A3EE}"/>
                </a:ext>
              </a:extLst>
            </p:cNvPr>
            <p:cNvSpPr txBox="1"/>
            <p:nvPr/>
          </p:nvSpPr>
          <p:spPr>
            <a:xfrm>
              <a:off x="5346665" y="4980674"/>
              <a:ext cx="1255472"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Residues</a:t>
              </a:r>
            </a:p>
          </p:txBody>
        </p:sp>
        <p:sp>
          <p:nvSpPr>
            <p:cNvPr id="28" name="TextBox 27">
              <a:extLst>
                <a:ext uri="{FF2B5EF4-FFF2-40B4-BE49-F238E27FC236}">
                  <a16:creationId xmlns:a16="http://schemas.microsoft.com/office/drawing/2014/main" id="{0752B665-4616-4701-92CF-D3673D1F8910}"/>
                </a:ext>
              </a:extLst>
            </p:cNvPr>
            <p:cNvSpPr txBox="1"/>
            <p:nvPr/>
          </p:nvSpPr>
          <p:spPr>
            <a:xfrm>
              <a:off x="5638512" y="6457890"/>
              <a:ext cx="827471"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Poles</a:t>
              </a:r>
            </a:p>
          </p:txBody>
        </p:sp>
        <p:cxnSp>
          <p:nvCxnSpPr>
            <p:cNvPr id="29" name="Straight Arrow Connector 28">
              <a:extLst>
                <a:ext uri="{FF2B5EF4-FFF2-40B4-BE49-F238E27FC236}">
                  <a16:creationId xmlns:a16="http://schemas.microsoft.com/office/drawing/2014/main" id="{E996A218-4E63-4301-B7A4-19527DFDFB4E}"/>
                </a:ext>
              </a:extLst>
            </p:cNvPr>
            <p:cNvCxnSpPr>
              <a:cxnSpLocks/>
            </p:cNvCxnSpPr>
            <p:nvPr/>
          </p:nvCxnSpPr>
          <p:spPr>
            <a:xfrm>
              <a:off x="5253644" y="6237251"/>
              <a:ext cx="448887" cy="292247"/>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33B437-FE56-4C4F-8FCB-087E74064C68}"/>
                </a:ext>
              </a:extLst>
            </p:cNvPr>
            <p:cNvSpPr txBox="1"/>
            <p:nvPr/>
          </p:nvSpPr>
          <p:spPr>
            <a:xfrm>
              <a:off x="7130164" y="6150114"/>
              <a:ext cx="2701381" cy="707886"/>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Direct feedthrough </a:t>
              </a:r>
            </a:p>
            <a:p>
              <a:r>
                <a:rPr lang="en-US" sz="2000" dirty="0">
                  <a:solidFill>
                    <a:schemeClr val="bg1">
                      <a:lumMod val="50000"/>
                    </a:schemeClr>
                  </a:solidFill>
                  <a:latin typeface="Arial" pitchFamily="34" charset="0"/>
                  <a:cs typeface="Arial" pitchFamily="34" charset="0"/>
                </a:rPr>
                <a:t>(value at </a:t>
              </a:r>
              <a:r>
                <a:rPr lang="en-US" sz="2000" dirty="0">
                  <a:solidFill>
                    <a:schemeClr val="bg1">
                      <a:lumMod val="50000"/>
                    </a:schemeClr>
                  </a:solidFill>
                  <a:latin typeface="Arial" pitchFamily="34" charset="0"/>
                  <a:cs typeface="Arial" pitchFamily="34" charset="0"/>
                  <a:sym typeface="Symbol" panose="05050102010706020507" pitchFamily="18" charset="2"/>
                </a:rPr>
                <a:t> frequency)</a:t>
              </a:r>
              <a:endParaRPr lang="en-US" sz="2000" dirty="0">
                <a:solidFill>
                  <a:schemeClr val="bg1">
                    <a:lumMod val="50000"/>
                  </a:schemeClr>
                </a:solidFill>
                <a:latin typeface="Arial" pitchFamily="34" charset="0"/>
                <a:cs typeface="Arial" pitchFamily="34" charset="0"/>
              </a:endParaRPr>
            </a:p>
          </p:txBody>
        </p:sp>
        <p:cxnSp>
          <p:nvCxnSpPr>
            <p:cNvPr id="31" name="Straight Arrow Connector 30">
              <a:extLst>
                <a:ext uri="{FF2B5EF4-FFF2-40B4-BE49-F238E27FC236}">
                  <a16:creationId xmlns:a16="http://schemas.microsoft.com/office/drawing/2014/main" id="{6928F130-9E80-460D-8E39-05E1F4074601}"/>
                </a:ext>
              </a:extLst>
            </p:cNvPr>
            <p:cNvCxnSpPr>
              <a:cxnSpLocks/>
              <a:endCxn id="30" idx="1"/>
            </p:cNvCxnSpPr>
            <p:nvPr/>
          </p:nvCxnSpPr>
          <p:spPr>
            <a:xfrm>
              <a:off x="6117171" y="6181169"/>
              <a:ext cx="1012993" cy="322888"/>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E38B04F-98F0-4952-B001-997CE705D42C}"/>
                </a:ext>
              </a:extLst>
            </p:cNvPr>
            <p:cNvSpPr txBox="1"/>
            <p:nvPr/>
          </p:nvSpPr>
          <p:spPr>
            <a:xfrm>
              <a:off x="7155810" y="5171748"/>
              <a:ext cx="1430328"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Time delay</a:t>
              </a:r>
            </a:p>
          </p:txBody>
        </p:sp>
        <p:cxnSp>
          <p:nvCxnSpPr>
            <p:cNvPr id="33" name="Straight Arrow Connector 32">
              <a:extLst>
                <a:ext uri="{FF2B5EF4-FFF2-40B4-BE49-F238E27FC236}">
                  <a16:creationId xmlns:a16="http://schemas.microsoft.com/office/drawing/2014/main" id="{F7F5E3D4-DC74-461C-90B3-18510BA4369E}"/>
                </a:ext>
              </a:extLst>
            </p:cNvPr>
            <p:cNvCxnSpPr>
              <a:cxnSpLocks/>
            </p:cNvCxnSpPr>
            <p:nvPr/>
          </p:nvCxnSpPr>
          <p:spPr>
            <a:xfrm flipV="1">
              <a:off x="6857981" y="5518135"/>
              <a:ext cx="507095" cy="397762"/>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6990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008D20-B6E1-7DC7-4214-BDD3CE321186}"/>
              </a:ext>
            </a:extLst>
          </p:cNvPr>
          <p:cNvPicPr>
            <a:picLocks noChangeAspect="1"/>
          </p:cNvPicPr>
          <p:nvPr/>
        </p:nvPicPr>
        <p:blipFill>
          <a:blip r:embed="rId3"/>
          <a:stretch>
            <a:fillRect/>
          </a:stretch>
        </p:blipFill>
        <p:spPr>
          <a:xfrm>
            <a:off x="2914835" y="2498371"/>
            <a:ext cx="5038994" cy="4230599"/>
          </a:xfrm>
          <a:prstGeom prst="rect">
            <a:avLst/>
          </a:prstGeom>
        </p:spPr>
      </p:pic>
      <p:sp>
        <p:nvSpPr>
          <p:cNvPr id="2" name="Title 1">
            <a:extLst>
              <a:ext uri="{FF2B5EF4-FFF2-40B4-BE49-F238E27FC236}">
                <a16:creationId xmlns:a16="http://schemas.microsoft.com/office/drawing/2014/main" id="{6E88FC32-D417-14A5-B06A-2BE1ED5B95B0}"/>
              </a:ext>
            </a:extLst>
          </p:cNvPr>
          <p:cNvSpPr>
            <a:spLocks noGrp="1"/>
          </p:cNvSpPr>
          <p:nvPr>
            <p:ph type="title"/>
          </p:nvPr>
        </p:nvSpPr>
        <p:spPr/>
        <p:txBody>
          <a:bodyPr/>
          <a:lstStyle/>
          <a:p>
            <a:r>
              <a:rPr lang="en-US" dirty="0"/>
              <a:t>Sources of Dispersion and Impedance Mismatches</a:t>
            </a:r>
          </a:p>
        </p:txBody>
      </p:sp>
      <p:grpSp>
        <p:nvGrpSpPr>
          <p:cNvPr id="41" name="Group 40">
            <a:extLst>
              <a:ext uri="{FF2B5EF4-FFF2-40B4-BE49-F238E27FC236}">
                <a16:creationId xmlns:a16="http://schemas.microsoft.com/office/drawing/2014/main" id="{418ED52C-4A3E-C6CE-53C5-BBA0D07D842C}"/>
              </a:ext>
            </a:extLst>
          </p:cNvPr>
          <p:cNvGrpSpPr/>
          <p:nvPr/>
        </p:nvGrpSpPr>
        <p:grpSpPr>
          <a:xfrm>
            <a:off x="2852048" y="664169"/>
            <a:ext cx="3054054" cy="2251260"/>
            <a:chOff x="2852048" y="664169"/>
            <a:chExt cx="3054054" cy="2251260"/>
          </a:xfrm>
        </p:grpSpPr>
        <p:pic>
          <p:nvPicPr>
            <p:cNvPr id="23" name="Picture 22">
              <a:extLst>
                <a:ext uri="{FF2B5EF4-FFF2-40B4-BE49-F238E27FC236}">
                  <a16:creationId xmlns:a16="http://schemas.microsoft.com/office/drawing/2014/main" id="{92E0B5EA-02C0-FC5B-F7F7-5213658CD27F}"/>
                </a:ext>
              </a:extLst>
            </p:cNvPr>
            <p:cNvPicPr>
              <a:picLocks noChangeAspect="1"/>
            </p:cNvPicPr>
            <p:nvPr/>
          </p:nvPicPr>
          <p:blipFill>
            <a:blip r:embed="rId4"/>
            <a:stretch>
              <a:fillRect/>
            </a:stretch>
          </p:blipFill>
          <p:spPr>
            <a:xfrm>
              <a:off x="2852048" y="664169"/>
              <a:ext cx="1561560" cy="1437925"/>
            </a:xfrm>
            <a:prstGeom prst="rect">
              <a:avLst/>
            </a:prstGeom>
          </p:spPr>
        </p:pic>
        <p:sp>
          <p:nvSpPr>
            <p:cNvPr id="28" name="TextBox 27">
              <a:extLst>
                <a:ext uri="{FF2B5EF4-FFF2-40B4-BE49-F238E27FC236}">
                  <a16:creationId xmlns:a16="http://schemas.microsoft.com/office/drawing/2014/main" id="{B6653C89-81BD-EB2C-E9C2-33663922D7F3}"/>
                </a:ext>
              </a:extLst>
            </p:cNvPr>
            <p:cNvSpPr txBox="1"/>
            <p:nvPr/>
          </p:nvSpPr>
          <p:spPr>
            <a:xfrm>
              <a:off x="2917387" y="2334796"/>
              <a:ext cx="1456288" cy="400110"/>
            </a:xfrm>
            <a:prstGeom prst="rect">
              <a:avLst/>
            </a:prstGeom>
            <a:noFill/>
          </p:spPr>
          <p:txBody>
            <a:bodyPr wrap="square" rtlCol="0">
              <a:spAutoFit/>
            </a:bodyPr>
            <a:lstStyle/>
            <a:p>
              <a:r>
                <a:rPr lang="en-US" sz="2000" dirty="0">
                  <a:solidFill>
                    <a:schemeClr val="tx2"/>
                  </a:solidFill>
                </a:rPr>
                <a:t>Amplifiers</a:t>
              </a:r>
            </a:p>
          </p:txBody>
        </p:sp>
        <p:cxnSp>
          <p:nvCxnSpPr>
            <p:cNvPr id="30" name="Straight Connector 29">
              <a:extLst>
                <a:ext uri="{FF2B5EF4-FFF2-40B4-BE49-F238E27FC236}">
                  <a16:creationId xmlns:a16="http://schemas.microsoft.com/office/drawing/2014/main" id="{FAA074FC-5F93-F19F-728D-4473106AA4A9}"/>
                </a:ext>
              </a:extLst>
            </p:cNvPr>
            <p:cNvCxnSpPr>
              <a:cxnSpLocks/>
              <a:stCxn id="23" idx="2"/>
            </p:cNvCxnSpPr>
            <p:nvPr/>
          </p:nvCxnSpPr>
          <p:spPr>
            <a:xfrm>
              <a:off x="3632828" y="2102094"/>
              <a:ext cx="1087964" cy="813335"/>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8B98642-F198-D16A-571F-1EE6CD920EA9}"/>
                </a:ext>
              </a:extLst>
            </p:cNvPr>
            <p:cNvPicPr>
              <a:picLocks noChangeAspect="1"/>
            </p:cNvPicPr>
            <p:nvPr/>
          </p:nvPicPr>
          <p:blipFill rotWithShape="1">
            <a:blip r:embed="rId5"/>
            <a:srcRect t="16248"/>
            <a:stretch/>
          </p:blipFill>
          <p:spPr>
            <a:xfrm>
              <a:off x="4351996" y="1531629"/>
              <a:ext cx="1554106" cy="1171909"/>
            </a:xfrm>
            <a:prstGeom prst="rect">
              <a:avLst/>
            </a:prstGeom>
          </p:spPr>
        </p:pic>
      </p:grpSp>
      <p:grpSp>
        <p:nvGrpSpPr>
          <p:cNvPr id="43" name="Group 42">
            <a:extLst>
              <a:ext uri="{FF2B5EF4-FFF2-40B4-BE49-F238E27FC236}">
                <a16:creationId xmlns:a16="http://schemas.microsoft.com/office/drawing/2014/main" id="{D3133A0B-00F0-4DA4-B6BE-9BB590B780A1}"/>
              </a:ext>
            </a:extLst>
          </p:cNvPr>
          <p:cNvGrpSpPr/>
          <p:nvPr/>
        </p:nvGrpSpPr>
        <p:grpSpPr>
          <a:xfrm>
            <a:off x="6786329" y="2870997"/>
            <a:ext cx="5338114" cy="3718975"/>
            <a:chOff x="6786329" y="2870997"/>
            <a:chExt cx="5338114" cy="3718975"/>
          </a:xfrm>
        </p:grpSpPr>
        <p:pic>
          <p:nvPicPr>
            <p:cNvPr id="24" name="Picture 23">
              <a:extLst>
                <a:ext uri="{FF2B5EF4-FFF2-40B4-BE49-F238E27FC236}">
                  <a16:creationId xmlns:a16="http://schemas.microsoft.com/office/drawing/2014/main" id="{D13BF7D7-7DCE-4678-086D-49B493EA9703}"/>
                </a:ext>
              </a:extLst>
            </p:cNvPr>
            <p:cNvPicPr>
              <a:picLocks noChangeAspect="1"/>
            </p:cNvPicPr>
            <p:nvPr/>
          </p:nvPicPr>
          <p:blipFill rotWithShape="1">
            <a:blip r:embed="rId6"/>
            <a:srcRect l="10833" t="16258"/>
            <a:stretch/>
          </p:blipFill>
          <p:spPr>
            <a:xfrm>
              <a:off x="6943841" y="3735024"/>
              <a:ext cx="2723208" cy="2297214"/>
            </a:xfrm>
            <a:prstGeom prst="rect">
              <a:avLst/>
            </a:prstGeom>
          </p:spPr>
        </p:pic>
        <p:pic>
          <p:nvPicPr>
            <p:cNvPr id="25" name="Picture 24">
              <a:extLst>
                <a:ext uri="{FF2B5EF4-FFF2-40B4-BE49-F238E27FC236}">
                  <a16:creationId xmlns:a16="http://schemas.microsoft.com/office/drawing/2014/main" id="{1F93B248-BF57-A9DF-0023-60BA6BDEE08B}"/>
                </a:ext>
              </a:extLst>
            </p:cNvPr>
            <p:cNvPicPr>
              <a:picLocks noChangeAspect="1"/>
            </p:cNvPicPr>
            <p:nvPr/>
          </p:nvPicPr>
          <p:blipFill rotWithShape="1">
            <a:blip r:embed="rId7"/>
            <a:srcRect l="12831" t="16258"/>
            <a:stretch/>
          </p:blipFill>
          <p:spPr>
            <a:xfrm>
              <a:off x="9462266" y="4292758"/>
              <a:ext cx="2662177" cy="2297214"/>
            </a:xfrm>
            <a:prstGeom prst="rect">
              <a:avLst/>
            </a:prstGeom>
          </p:spPr>
        </p:pic>
        <p:cxnSp>
          <p:nvCxnSpPr>
            <p:cNvPr id="35" name="Straight Connector 34">
              <a:extLst>
                <a:ext uri="{FF2B5EF4-FFF2-40B4-BE49-F238E27FC236}">
                  <a16:creationId xmlns:a16="http://schemas.microsoft.com/office/drawing/2014/main" id="{548FC6CE-8137-642D-25FA-2E533528DDF4}"/>
                </a:ext>
              </a:extLst>
            </p:cNvPr>
            <p:cNvCxnSpPr>
              <a:cxnSpLocks/>
            </p:cNvCxnSpPr>
            <p:nvPr/>
          </p:nvCxnSpPr>
          <p:spPr>
            <a:xfrm>
              <a:off x="6786329" y="2870997"/>
              <a:ext cx="946709" cy="864027"/>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2BA82DF-B579-20BE-B674-7CFD27A6A59E}"/>
                </a:ext>
              </a:extLst>
            </p:cNvPr>
            <p:cNvSpPr txBox="1"/>
            <p:nvPr/>
          </p:nvSpPr>
          <p:spPr>
            <a:xfrm>
              <a:off x="7733038" y="3337878"/>
              <a:ext cx="3945627" cy="400110"/>
            </a:xfrm>
            <a:prstGeom prst="rect">
              <a:avLst/>
            </a:prstGeom>
            <a:noFill/>
          </p:spPr>
          <p:txBody>
            <a:bodyPr wrap="square" rtlCol="0">
              <a:spAutoFit/>
            </a:bodyPr>
            <a:lstStyle/>
            <a:p>
              <a:r>
                <a:rPr lang="en-US" sz="2000" dirty="0">
                  <a:solidFill>
                    <a:schemeClr val="tx2"/>
                  </a:solidFill>
                </a:rPr>
                <a:t>Antennas impedance and pattern</a:t>
              </a:r>
            </a:p>
          </p:txBody>
        </p:sp>
      </p:grpSp>
      <p:grpSp>
        <p:nvGrpSpPr>
          <p:cNvPr id="48" name="Group 47">
            <a:extLst>
              <a:ext uri="{FF2B5EF4-FFF2-40B4-BE49-F238E27FC236}">
                <a16:creationId xmlns:a16="http://schemas.microsoft.com/office/drawing/2014/main" id="{1A16E368-A990-BDC4-528C-5E14406B3772}"/>
              </a:ext>
            </a:extLst>
          </p:cNvPr>
          <p:cNvGrpSpPr/>
          <p:nvPr/>
        </p:nvGrpSpPr>
        <p:grpSpPr>
          <a:xfrm>
            <a:off x="6096000" y="621752"/>
            <a:ext cx="5732534" cy="2293677"/>
            <a:chOff x="6096000" y="621752"/>
            <a:chExt cx="5732534" cy="2293677"/>
          </a:xfrm>
        </p:grpSpPr>
        <p:grpSp>
          <p:nvGrpSpPr>
            <p:cNvPr id="45" name="Group 44">
              <a:extLst>
                <a:ext uri="{FF2B5EF4-FFF2-40B4-BE49-F238E27FC236}">
                  <a16:creationId xmlns:a16="http://schemas.microsoft.com/office/drawing/2014/main" id="{9C4CB993-F241-D7C9-56A7-93E6F9E16CE3}"/>
                </a:ext>
              </a:extLst>
            </p:cNvPr>
            <p:cNvGrpSpPr/>
            <p:nvPr/>
          </p:nvGrpSpPr>
          <p:grpSpPr>
            <a:xfrm>
              <a:off x="6096000" y="1519634"/>
              <a:ext cx="5732534" cy="1395795"/>
              <a:chOff x="6096000" y="1519634"/>
              <a:chExt cx="5732534" cy="1395795"/>
            </a:xfrm>
          </p:grpSpPr>
          <p:sp>
            <p:nvSpPr>
              <p:cNvPr id="29" name="TextBox 28">
                <a:extLst>
                  <a:ext uri="{FF2B5EF4-FFF2-40B4-BE49-F238E27FC236}">
                    <a16:creationId xmlns:a16="http://schemas.microsoft.com/office/drawing/2014/main" id="{ACE764BF-1A65-8406-39DA-3969F6A84B39}"/>
                  </a:ext>
                </a:extLst>
              </p:cNvPr>
              <p:cNvSpPr txBox="1"/>
              <p:nvPr/>
            </p:nvSpPr>
            <p:spPr>
              <a:xfrm>
                <a:off x="7882907" y="2241482"/>
                <a:ext cx="3945627" cy="400110"/>
              </a:xfrm>
              <a:prstGeom prst="rect">
                <a:avLst/>
              </a:prstGeom>
              <a:noFill/>
            </p:spPr>
            <p:txBody>
              <a:bodyPr wrap="square" rtlCol="0">
                <a:spAutoFit/>
              </a:bodyPr>
              <a:lstStyle/>
              <a:p>
                <a:r>
                  <a:rPr lang="en-US" sz="2000" dirty="0">
                    <a:solidFill>
                      <a:schemeClr val="tx2"/>
                    </a:solidFill>
                  </a:rPr>
                  <a:t>Power amplifiers memory effects</a:t>
                </a:r>
              </a:p>
            </p:txBody>
          </p:sp>
          <p:cxnSp>
            <p:nvCxnSpPr>
              <p:cNvPr id="33" name="Straight Connector 32">
                <a:extLst>
                  <a:ext uri="{FF2B5EF4-FFF2-40B4-BE49-F238E27FC236}">
                    <a16:creationId xmlns:a16="http://schemas.microsoft.com/office/drawing/2014/main" id="{447643D5-1B89-E57C-C5D1-E1686DCDA6F3}"/>
                  </a:ext>
                </a:extLst>
              </p:cNvPr>
              <p:cNvCxnSpPr>
                <a:cxnSpLocks/>
              </p:cNvCxnSpPr>
              <p:nvPr/>
            </p:nvCxnSpPr>
            <p:spPr>
              <a:xfrm flipV="1">
                <a:off x="6096000" y="1519634"/>
                <a:ext cx="496814" cy="1395795"/>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D7423628-5F77-367D-4563-403B7CBA60A1}"/>
                </a:ext>
              </a:extLst>
            </p:cNvPr>
            <p:cNvPicPr>
              <a:picLocks noChangeAspect="1"/>
            </p:cNvPicPr>
            <p:nvPr/>
          </p:nvPicPr>
          <p:blipFill>
            <a:blip r:embed="rId8"/>
            <a:stretch>
              <a:fillRect/>
            </a:stretch>
          </p:blipFill>
          <p:spPr>
            <a:xfrm>
              <a:off x="6606896" y="621752"/>
              <a:ext cx="2160925" cy="1724325"/>
            </a:xfrm>
            <a:prstGeom prst="rect">
              <a:avLst/>
            </a:prstGeom>
          </p:spPr>
        </p:pic>
      </p:grpSp>
      <p:grpSp>
        <p:nvGrpSpPr>
          <p:cNvPr id="15" name="Group 14">
            <a:extLst>
              <a:ext uri="{FF2B5EF4-FFF2-40B4-BE49-F238E27FC236}">
                <a16:creationId xmlns:a16="http://schemas.microsoft.com/office/drawing/2014/main" id="{CF858E5E-9A2C-8600-51F6-7AA1709F200B}"/>
              </a:ext>
            </a:extLst>
          </p:cNvPr>
          <p:cNvGrpSpPr/>
          <p:nvPr/>
        </p:nvGrpSpPr>
        <p:grpSpPr>
          <a:xfrm>
            <a:off x="41977" y="1274929"/>
            <a:ext cx="3816356" cy="3280999"/>
            <a:chOff x="29027" y="1388053"/>
            <a:chExt cx="3816356" cy="3280999"/>
          </a:xfrm>
        </p:grpSpPr>
        <p:grpSp>
          <p:nvGrpSpPr>
            <p:cNvPr id="8" name="Group 7">
              <a:extLst>
                <a:ext uri="{FF2B5EF4-FFF2-40B4-BE49-F238E27FC236}">
                  <a16:creationId xmlns:a16="http://schemas.microsoft.com/office/drawing/2014/main" id="{5597071E-B59F-64BD-6A68-963EA281A4CD}"/>
                </a:ext>
              </a:extLst>
            </p:cNvPr>
            <p:cNvGrpSpPr/>
            <p:nvPr/>
          </p:nvGrpSpPr>
          <p:grpSpPr>
            <a:xfrm>
              <a:off x="29027" y="1388053"/>
              <a:ext cx="3816356" cy="3280999"/>
              <a:chOff x="34174" y="1359442"/>
              <a:chExt cx="3816356" cy="3280999"/>
            </a:xfrm>
          </p:grpSpPr>
          <p:sp>
            <p:nvSpPr>
              <p:cNvPr id="27" name="TextBox 26">
                <a:extLst>
                  <a:ext uri="{FF2B5EF4-FFF2-40B4-BE49-F238E27FC236}">
                    <a16:creationId xmlns:a16="http://schemas.microsoft.com/office/drawing/2014/main" id="{9257E286-8C16-EDDD-DE50-E3965B132931}"/>
                  </a:ext>
                </a:extLst>
              </p:cNvPr>
              <p:cNvSpPr txBox="1"/>
              <p:nvPr/>
            </p:nvSpPr>
            <p:spPr>
              <a:xfrm>
                <a:off x="98390" y="3919419"/>
                <a:ext cx="3752140" cy="400110"/>
              </a:xfrm>
              <a:prstGeom prst="rect">
                <a:avLst/>
              </a:prstGeom>
              <a:noFill/>
            </p:spPr>
            <p:txBody>
              <a:bodyPr wrap="square" rtlCol="0">
                <a:spAutoFit/>
              </a:bodyPr>
              <a:lstStyle/>
              <a:p>
                <a:r>
                  <a:rPr lang="en-US" sz="2000" dirty="0">
                    <a:solidFill>
                      <a:schemeClr val="tx2"/>
                    </a:solidFill>
                  </a:rPr>
                  <a:t>Passive distributed elements</a:t>
                </a:r>
              </a:p>
            </p:txBody>
          </p:sp>
          <p:pic>
            <p:nvPicPr>
              <p:cNvPr id="6" name="Picture 5">
                <a:extLst>
                  <a:ext uri="{FF2B5EF4-FFF2-40B4-BE49-F238E27FC236}">
                    <a16:creationId xmlns:a16="http://schemas.microsoft.com/office/drawing/2014/main" id="{D5A32C60-6193-4EDD-B8C9-AD6C52C03219}"/>
                  </a:ext>
                </a:extLst>
              </p:cNvPr>
              <p:cNvPicPr>
                <a:picLocks noChangeAspect="1"/>
              </p:cNvPicPr>
              <p:nvPr/>
            </p:nvPicPr>
            <p:blipFill>
              <a:blip r:embed="rId9"/>
              <a:stretch>
                <a:fillRect/>
              </a:stretch>
            </p:blipFill>
            <p:spPr>
              <a:xfrm>
                <a:off x="34174" y="1359442"/>
                <a:ext cx="1873889" cy="1057318"/>
              </a:xfrm>
              <a:prstGeom prst="rect">
                <a:avLst/>
              </a:prstGeom>
            </p:spPr>
          </p:pic>
          <p:cxnSp>
            <p:nvCxnSpPr>
              <p:cNvPr id="7" name="Straight Connector 6">
                <a:extLst>
                  <a:ext uri="{FF2B5EF4-FFF2-40B4-BE49-F238E27FC236}">
                    <a16:creationId xmlns:a16="http://schemas.microsoft.com/office/drawing/2014/main" id="{1DF65909-41CF-FFBD-76A9-E242F4B4A132}"/>
                  </a:ext>
                </a:extLst>
              </p:cNvPr>
              <p:cNvCxnSpPr>
                <a:cxnSpLocks/>
              </p:cNvCxnSpPr>
              <p:nvPr/>
            </p:nvCxnSpPr>
            <p:spPr>
              <a:xfrm>
                <a:off x="1621212" y="2265669"/>
                <a:ext cx="2072935" cy="2374772"/>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6A89298D-7337-378E-D28E-275C96870C16}"/>
                </a:ext>
              </a:extLst>
            </p:cNvPr>
            <p:cNvPicPr>
              <a:picLocks noChangeAspect="1"/>
            </p:cNvPicPr>
            <p:nvPr/>
          </p:nvPicPr>
          <p:blipFill>
            <a:blip r:embed="rId10"/>
            <a:stretch>
              <a:fillRect/>
            </a:stretch>
          </p:blipFill>
          <p:spPr>
            <a:xfrm>
              <a:off x="863429" y="2624246"/>
              <a:ext cx="1663568" cy="1312816"/>
            </a:xfrm>
            <a:prstGeom prst="rect">
              <a:avLst/>
            </a:prstGeom>
          </p:spPr>
        </p:pic>
      </p:grpSp>
    </p:spTree>
    <p:extLst>
      <p:ext uri="{BB962C8B-B14F-4D97-AF65-F5344CB8AC3E}">
        <p14:creationId xmlns:p14="http://schemas.microsoft.com/office/powerpoint/2010/main" val="7105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38AAF95-0666-EE2D-A427-494200792687}"/>
              </a:ext>
            </a:extLst>
          </p:cNvPr>
          <p:cNvPicPr>
            <a:picLocks noChangeAspect="1"/>
          </p:cNvPicPr>
          <p:nvPr/>
        </p:nvPicPr>
        <p:blipFill>
          <a:blip r:embed="rId2"/>
          <a:stretch>
            <a:fillRect/>
          </a:stretch>
        </p:blipFill>
        <p:spPr>
          <a:xfrm>
            <a:off x="2914835" y="2498371"/>
            <a:ext cx="5038994" cy="4230599"/>
          </a:xfrm>
          <a:prstGeom prst="rect">
            <a:avLst/>
          </a:prstGeom>
        </p:spPr>
      </p:pic>
      <p:sp>
        <p:nvSpPr>
          <p:cNvPr id="2" name="Title 1">
            <a:extLst>
              <a:ext uri="{FF2B5EF4-FFF2-40B4-BE49-F238E27FC236}">
                <a16:creationId xmlns:a16="http://schemas.microsoft.com/office/drawing/2014/main" id="{DB502C00-C5E2-D5A5-4C33-751E4548CCDE}"/>
              </a:ext>
            </a:extLst>
          </p:cNvPr>
          <p:cNvSpPr>
            <a:spLocks noGrp="1"/>
          </p:cNvSpPr>
          <p:nvPr>
            <p:ph type="title"/>
          </p:nvPr>
        </p:nvSpPr>
        <p:spPr/>
        <p:txBody>
          <a:bodyPr/>
          <a:lstStyle/>
          <a:p>
            <a:r>
              <a:rPr lang="en-US" dirty="0"/>
              <a:t>Dispersion Affects Broadband Signals </a:t>
            </a:r>
            <a:endParaRPr lang="LID4096" dirty="0"/>
          </a:p>
        </p:txBody>
      </p:sp>
      <p:grpSp>
        <p:nvGrpSpPr>
          <p:cNvPr id="33" name="Group 32">
            <a:extLst>
              <a:ext uri="{FF2B5EF4-FFF2-40B4-BE49-F238E27FC236}">
                <a16:creationId xmlns:a16="http://schemas.microsoft.com/office/drawing/2014/main" id="{FFABEFCB-E57E-10D1-1B29-59D80BD5417A}"/>
              </a:ext>
            </a:extLst>
          </p:cNvPr>
          <p:cNvGrpSpPr/>
          <p:nvPr/>
        </p:nvGrpSpPr>
        <p:grpSpPr>
          <a:xfrm>
            <a:off x="7042225" y="3228241"/>
            <a:ext cx="4541831" cy="3455894"/>
            <a:chOff x="7042225" y="3228241"/>
            <a:chExt cx="4541831" cy="3455894"/>
          </a:xfrm>
        </p:grpSpPr>
        <p:pic>
          <p:nvPicPr>
            <p:cNvPr id="8" name="Picture 7">
              <a:extLst>
                <a:ext uri="{FF2B5EF4-FFF2-40B4-BE49-F238E27FC236}">
                  <a16:creationId xmlns:a16="http://schemas.microsoft.com/office/drawing/2014/main" id="{8ABD0A0C-E6DA-8BC1-ABF8-F2512495D21C}"/>
                </a:ext>
              </a:extLst>
            </p:cNvPr>
            <p:cNvPicPr>
              <a:picLocks noChangeAspect="1"/>
            </p:cNvPicPr>
            <p:nvPr/>
          </p:nvPicPr>
          <p:blipFill>
            <a:blip r:embed="rId3"/>
            <a:stretch>
              <a:fillRect/>
            </a:stretch>
          </p:blipFill>
          <p:spPr>
            <a:xfrm>
              <a:off x="7372537" y="3228241"/>
              <a:ext cx="4211519" cy="2660202"/>
            </a:xfrm>
            <a:prstGeom prst="rect">
              <a:avLst/>
            </a:prstGeom>
          </p:spPr>
        </p:pic>
        <p:sp>
          <p:nvSpPr>
            <p:cNvPr id="15" name="TextBox 14">
              <a:extLst>
                <a:ext uri="{FF2B5EF4-FFF2-40B4-BE49-F238E27FC236}">
                  <a16:creationId xmlns:a16="http://schemas.microsoft.com/office/drawing/2014/main" id="{B246BCC8-5EA3-BC19-26C0-234A1916BCA2}"/>
                </a:ext>
              </a:extLst>
            </p:cNvPr>
            <p:cNvSpPr txBox="1"/>
            <p:nvPr/>
          </p:nvSpPr>
          <p:spPr>
            <a:xfrm>
              <a:off x="7042225" y="5976249"/>
              <a:ext cx="4144086" cy="707886"/>
            </a:xfrm>
            <a:prstGeom prst="rect">
              <a:avLst/>
            </a:prstGeom>
            <a:noFill/>
          </p:spPr>
          <p:txBody>
            <a:bodyPr wrap="square" rtlCol="0">
              <a:spAutoFit/>
            </a:bodyPr>
            <a:lstStyle/>
            <a:p>
              <a:pPr algn="ctr"/>
              <a:r>
                <a:rPr lang="en-US" sz="2000" dirty="0">
                  <a:solidFill>
                    <a:schemeClr val="tx2"/>
                  </a:solidFill>
                </a:rPr>
                <a:t>Frequency dependent gain: </a:t>
              </a:r>
            </a:p>
            <a:p>
              <a:pPr algn="ctr"/>
              <a:r>
                <a:rPr lang="en-US" sz="2000" dirty="0">
                  <a:solidFill>
                    <a:schemeClr val="tx2"/>
                  </a:solidFill>
                </a:rPr>
                <a:t>Amplitude and phase</a:t>
              </a:r>
            </a:p>
          </p:txBody>
        </p:sp>
        <p:cxnSp>
          <p:nvCxnSpPr>
            <p:cNvPr id="16" name="Straight Connector 15">
              <a:extLst>
                <a:ext uri="{FF2B5EF4-FFF2-40B4-BE49-F238E27FC236}">
                  <a16:creationId xmlns:a16="http://schemas.microsoft.com/office/drawing/2014/main" id="{9BBF1240-C1C7-62F2-C0FF-9196C4B2DD4B}"/>
                </a:ext>
              </a:extLst>
            </p:cNvPr>
            <p:cNvCxnSpPr>
              <a:cxnSpLocks/>
              <a:endCxn id="15" idx="0"/>
            </p:cNvCxnSpPr>
            <p:nvPr/>
          </p:nvCxnSpPr>
          <p:spPr>
            <a:xfrm flipH="1">
              <a:off x="9114268" y="5087518"/>
              <a:ext cx="650928" cy="88873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0ED2E5C-5211-7EB4-CE87-6998A3F790F1}"/>
                </a:ext>
              </a:extLst>
            </p:cNvPr>
            <p:cNvCxnSpPr>
              <a:cxnSpLocks/>
              <a:endCxn id="15" idx="0"/>
            </p:cNvCxnSpPr>
            <p:nvPr/>
          </p:nvCxnSpPr>
          <p:spPr>
            <a:xfrm flipH="1">
              <a:off x="9114268" y="5193196"/>
              <a:ext cx="1669689" cy="78305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E12A828-1DCD-9CD6-6F2C-93E3E4B41AFB}"/>
              </a:ext>
            </a:extLst>
          </p:cNvPr>
          <p:cNvGrpSpPr/>
          <p:nvPr/>
        </p:nvGrpSpPr>
        <p:grpSpPr>
          <a:xfrm>
            <a:off x="0" y="981259"/>
            <a:ext cx="8361787" cy="4043276"/>
            <a:chOff x="0" y="981259"/>
            <a:chExt cx="8361787" cy="4043276"/>
          </a:xfrm>
        </p:grpSpPr>
        <p:pic>
          <p:nvPicPr>
            <p:cNvPr id="6" name="Picture 5">
              <a:extLst>
                <a:ext uri="{FF2B5EF4-FFF2-40B4-BE49-F238E27FC236}">
                  <a16:creationId xmlns:a16="http://schemas.microsoft.com/office/drawing/2014/main" id="{245B52CF-3811-7981-98E5-D50388E23E07}"/>
                </a:ext>
              </a:extLst>
            </p:cNvPr>
            <p:cNvPicPr>
              <a:picLocks noChangeAspect="1"/>
            </p:cNvPicPr>
            <p:nvPr/>
          </p:nvPicPr>
          <p:blipFill>
            <a:blip r:embed="rId4"/>
            <a:stretch>
              <a:fillRect/>
            </a:stretch>
          </p:blipFill>
          <p:spPr>
            <a:xfrm>
              <a:off x="0" y="1218814"/>
              <a:ext cx="3749886" cy="1936955"/>
            </a:xfrm>
            <a:prstGeom prst="rect">
              <a:avLst/>
            </a:prstGeom>
          </p:spPr>
        </p:pic>
        <p:sp>
          <p:nvSpPr>
            <p:cNvPr id="28" name="Arc 27">
              <a:extLst>
                <a:ext uri="{FF2B5EF4-FFF2-40B4-BE49-F238E27FC236}">
                  <a16:creationId xmlns:a16="http://schemas.microsoft.com/office/drawing/2014/main" id="{56C9F691-B30C-F2B3-6B98-47FD18F32D70}"/>
                </a:ext>
              </a:extLst>
            </p:cNvPr>
            <p:cNvSpPr/>
            <p:nvPr/>
          </p:nvSpPr>
          <p:spPr>
            <a:xfrm rot="14347763" flipH="1">
              <a:off x="422413" y="2634637"/>
              <a:ext cx="3553223" cy="1226574"/>
            </a:xfrm>
            <a:prstGeom prst="arc">
              <a:avLst>
                <a:gd name="adj1" fmla="val 12528621"/>
                <a:gd name="adj2" fmla="val 2129113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472A7708-6C40-763A-2D14-3584967FB441}"/>
                </a:ext>
              </a:extLst>
            </p:cNvPr>
            <p:cNvSpPr txBox="1"/>
            <p:nvPr/>
          </p:nvSpPr>
          <p:spPr>
            <a:xfrm>
              <a:off x="725712" y="3662555"/>
              <a:ext cx="2224452" cy="400110"/>
            </a:xfrm>
            <a:prstGeom prst="rect">
              <a:avLst/>
            </a:prstGeom>
            <a:solidFill>
              <a:schemeClr val="bg1">
                <a:alpha val="40000"/>
              </a:schemeClr>
            </a:solidFill>
          </p:spPr>
          <p:txBody>
            <a:bodyPr wrap="square" rtlCol="0">
              <a:spAutoFit/>
            </a:bodyPr>
            <a:lstStyle/>
            <a:p>
              <a:r>
                <a:rPr lang="en-US" sz="2000" dirty="0">
                  <a:solidFill>
                    <a:schemeClr val="tx2"/>
                  </a:solidFill>
                </a:rPr>
                <a:t>Input: white noise</a:t>
              </a:r>
            </a:p>
          </p:txBody>
        </p:sp>
        <p:sp>
          <p:nvSpPr>
            <p:cNvPr id="29" name="Arc 28">
              <a:extLst>
                <a:ext uri="{FF2B5EF4-FFF2-40B4-BE49-F238E27FC236}">
                  <a16:creationId xmlns:a16="http://schemas.microsoft.com/office/drawing/2014/main" id="{12E50BC5-F4EF-B993-42CF-B2842F56DDEC}"/>
                </a:ext>
              </a:extLst>
            </p:cNvPr>
            <p:cNvSpPr/>
            <p:nvPr/>
          </p:nvSpPr>
          <p:spPr>
            <a:xfrm rot="780965" flipH="1">
              <a:off x="1854599" y="981259"/>
              <a:ext cx="5200770" cy="3971764"/>
            </a:xfrm>
            <a:prstGeom prst="arc">
              <a:avLst>
                <a:gd name="adj1" fmla="val 11981172"/>
                <a:gd name="adj2" fmla="val 2068986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TextBox 11">
              <a:extLst>
                <a:ext uri="{FF2B5EF4-FFF2-40B4-BE49-F238E27FC236}">
                  <a16:creationId xmlns:a16="http://schemas.microsoft.com/office/drawing/2014/main" id="{CEC724E6-F80A-910F-6713-B97EA792B25E}"/>
                </a:ext>
              </a:extLst>
            </p:cNvPr>
            <p:cNvSpPr txBox="1"/>
            <p:nvPr/>
          </p:nvSpPr>
          <p:spPr>
            <a:xfrm>
              <a:off x="4217701" y="1418792"/>
              <a:ext cx="4144086" cy="400110"/>
            </a:xfrm>
            <a:prstGeom prst="rect">
              <a:avLst/>
            </a:prstGeom>
            <a:solidFill>
              <a:schemeClr val="bg1">
                <a:alpha val="40000"/>
              </a:schemeClr>
            </a:solidFill>
          </p:spPr>
          <p:txBody>
            <a:bodyPr wrap="square" rtlCol="0">
              <a:spAutoFit/>
            </a:bodyPr>
            <a:lstStyle/>
            <a:p>
              <a:r>
                <a:rPr lang="en-US" sz="2000" dirty="0">
                  <a:solidFill>
                    <a:schemeClr val="tx2"/>
                  </a:solidFill>
                </a:rPr>
                <a:t>Output: frequency dependent gain</a:t>
              </a:r>
            </a:p>
          </p:txBody>
        </p:sp>
      </p:grpSp>
    </p:spTree>
    <p:extLst>
      <p:ext uri="{BB962C8B-B14F-4D97-AF65-F5344CB8AC3E}">
        <p14:creationId xmlns:p14="http://schemas.microsoft.com/office/powerpoint/2010/main" val="322752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1: RF Design – Where To Start?</a:t>
            </a:r>
            <a:br>
              <a:rPr lang="en-GB" dirty="0"/>
            </a:br>
            <a:r>
              <a:rPr lang="en-GB" dirty="0"/>
              <a:t>RF Budget Analysis</a:t>
            </a:r>
          </a:p>
        </p:txBody>
      </p:sp>
    </p:spTree>
    <p:extLst>
      <p:ext uri="{BB962C8B-B14F-4D97-AF65-F5344CB8AC3E}">
        <p14:creationId xmlns:p14="http://schemas.microsoft.com/office/powerpoint/2010/main" val="2853965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B7AA02-678E-38A9-682C-A9A232BDB29D}"/>
              </a:ext>
            </a:extLst>
          </p:cNvPr>
          <p:cNvSpPr>
            <a:spLocks noGrp="1"/>
          </p:cNvSpPr>
          <p:nvPr>
            <p:ph type="title"/>
          </p:nvPr>
        </p:nvSpPr>
        <p:spPr/>
        <p:txBody>
          <a:bodyPr/>
          <a:lstStyle/>
          <a:p>
            <a:r>
              <a:rPr lang="en-US" dirty="0"/>
              <a:t>Dispersion Requires Equalizer Compensation / Calibration</a:t>
            </a:r>
          </a:p>
        </p:txBody>
      </p:sp>
      <p:pic>
        <p:nvPicPr>
          <p:cNvPr id="13" name="Picture 12">
            <a:extLst>
              <a:ext uri="{FF2B5EF4-FFF2-40B4-BE49-F238E27FC236}">
                <a16:creationId xmlns:a16="http://schemas.microsoft.com/office/drawing/2014/main" id="{08FD6199-8EBD-507B-903F-E5B4EE797B3A}"/>
              </a:ext>
            </a:extLst>
          </p:cNvPr>
          <p:cNvPicPr>
            <a:picLocks noChangeAspect="1"/>
          </p:cNvPicPr>
          <p:nvPr/>
        </p:nvPicPr>
        <p:blipFill>
          <a:blip r:embed="rId3"/>
          <a:stretch>
            <a:fillRect/>
          </a:stretch>
        </p:blipFill>
        <p:spPr>
          <a:xfrm>
            <a:off x="984752" y="2256364"/>
            <a:ext cx="4074105" cy="2568113"/>
          </a:xfrm>
          <a:prstGeom prst="rect">
            <a:avLst/>
          </a:prstGeom>
        </p:spPr>
      </p:pic>
      <p:pic>
        <p:nvPicPr>
          <p:cNvPr id="15" name="Picture 14">
            <a:extLst>
              <a:ext uri="{FF2B5EF4-FFF2-40B4-BE49-F238E27FC236}">
                <a16:creationId xmlns:a16="http://schemas.microsoft.com/office/drawing/2014/main" id="{E31C13AC-A0AB-CED8-4BEA-312C3ABA29BC}"/>
              </a:ext>
            </a:extLst>
          </p:cNvPr>
          <p:cNvPicPr>
            <a:picLocks noChangeAspect="1"/>
          </p:cNvPicPr>
          <p:nvPr/>
        </p:nvPicPr>
        <p:blipFill rotWithShape="1">
          <a:blip r:embed="rId4"/>
          <a:srcRect l="25654" t="13644"/>
          <a:stretch/>
        </p:blipFill>
        <p:spPr>
          <a:xfrm>
            <a:off x="1479432" y="4970562"/>
            <a:ext cx="8435343" cy="1341243"/>
          </a:xfrm>
          <a:prstGeom prst="rect">
            <a:avLst/>
          </a:prstGeom>
        </p:spPr>
      </p:pic>
      <p:sp>
        <p:nvSpPr>
          <p:cNvPr id="16" name="TextBox 15">
            <a:extLst>
              <a:ext uri="{FF2B5EF4-FFF2-40B4-BE49-F238E27FC236}">
                <a16:creationId xmlns:a16="http://schemas.microsoft.com/office/drawing/2014/main" id="{6265D033-F5EF-24D6-7540-0278B3526217}"/>
              </a:ext>
            </a:extLst>
          </p:cNvPr>
          <p:cNvSpPr txBox="1"/>
          <p:nvPr/>
        </p:nvSpPr>
        <p:spPr>
          <a:xfrm>
            <a:off x="351249" y="5641183"/>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Baseband receiver</a:t>
            </a:r>
          </a:p>
        </p:txBody>
      </p:sp>
      <p:pic>
        <p:nvPicPr>
          <p:cNvPr id="2" name="Picture 1">
            <a:extLst>
              <a:ext uri="{FF2B5EF4-FFF2-40B4-BE49-F238E27FC236}">
                <a16:creationId xmlns:a16="http://schemas.microsoft.com/office/drawing/2014/main" id="{EE5BB059-FB13-9BAF-7CDA-0676AC43D84A}"/>
              </a:ext>
            </a:extLst>
          </p:cNvPr>
          <p:cNvPicPr>
            <a:picLocks noChangeAspect="1"/>
          </p:cNvPicPr>
          <p:nvPr/>
        </p:nvPicPr>
        <p:blipFill>
          <a:blip r:embed="rId5"/>
          <a:stretch>
            <a:fillRect/>
          </a:stretch>
        </p:blipFill>
        <p:spPr>
          <a:xfrm>
            <a:off x="5457615" y="2256364"/>
            <a:ext cx="4074105" cy="2568113"/>
          </a:xfrm>
          <a:prstGeom prst="rect">
            <a:avLst/>
          </a:prstGeom>
        </p:spPr>
      </p:pic>
      <p:sp>
        <p:nvSpPr>
          <p:cNvPr id="7" name="TextBox 6">
            <a:extLst>
              <a:ext uri="{FF2B5EF4-FFF2-40B4-BE49-F238E27FC236}">
                <a16:creationId xmlns:a16="http://schemas.microsoft.com/office/drawing/2014/main" id="{08EA54C9-EAF0-304D-34C4-A37C13E90B0C}"/>
              </a:ext>
            </a:extLst>
          </p:cNvPr>
          <p:cNvSpPr txBox="1"/>
          <p:nvPr/>
        </p:nvSpPr>
        <p:spPr>
          <a:xfrm>
            <a:off x="5457615" y="1856254"/>
            <a:ext cx="2224452" cy="400110"/>
          </a:xfrm>
          <a:prstGeom prst="rect">
            <a:avLst/>
          </a:prstGeom>
          <a:noFill/>
        </p:spPr>
        <p:txBody>
          <a:bodyPr wrap="square" rtlCol="0">
            <a:spAutoFit/>
          </a:bodyPr>
          <a:lstStyle/>
          <a:p>
            <a:r>
              <a:rPr lang="en-US" sz="2000" dirty="0">
                <a:solidFill>
                  <a:schemeClr val="tx2"/>
                </a:solidFill>
              </a:rPr>
              <a:t>With equalizer</a:t>
            </a:r>
          </a:p>
        </p:txBody>
      </p:sp>
      <p:sp>
        <p:nvSpPr>
          <p:cNvPr id="8" name="TextBox 7">
            <a:extLst>
              <a:ext uri="{FF2B5EF4-FFF2-40B4-BE49-F238E27FC236}">
                <a16:creationId xmlns:a16="http://schemas.microsoft.com/office/drawing/2014/main" id="{FE47F2A2-67FA-92DB-EBC5-73169E401994}"/>
              </a:ext>
            </a:extLst>
          </p:cNvPr>
          <p:cNvSpPr txBox="1"/>
          <p:nvPr/>
        </p:nvSpPr>
        <p:spPr>
          <a:xfrm>
            <a:off x="984752" y="1856254"/>
            <a:ext cx="2224452" cy="400110"/>
          </a:xfrm>
          <a:prstGeom prst="rect">
            <a:avLst/>
          </a:prstGeom>
          <a:noFill/>
        </p:spPr>
        <p:txBody>
          <a:bodyPr wrap="square" rtlCol="0">
            <a:spAutoFit/>
          </a:bodyPr>
          <a:lstStyle/>
          <a:p>
            <a:r>
              <a:rPr lang="en-US" sz="2000" dirty="0">
                <a:solidFill>
                  <a:schemeClr val="tx2"/>
                </a:solidFill>
              </a:rPr>
              <a:t>Without equalizer</a:t>
            </a:r>
          </a:p>
        </p:txBody>
      </p:sp>
      <p:sp>
        <p:nvSpPr>
          <p:cNvPr id="9" name="Content Placeholder 14">
            <a:extLst>
              <a:ext uri="{FF2B5EF4-FFF2-40B4-BE49-F238E27FC236}">
                <a16:creationId xmlns:a16="http://schemas.microsoft.com/office/drawing/2014/main" id="{6F179FD7-7B17-A562-8875-2111C28F528F}"/>
              </a:ext>
            </a:extLst>
          </p:cNvPr>
          <p:cNvSpPr>
            <a:spLocks noGrp="1"/>
          </p:cNvSpPr>
          <p:nvPr>
            <p:ph idx="1"/>
          </p:nvPr>
        </p:nvSpPr>
        <p:spPr>
          <a:xfrm>
            <a:off x="172286" y="1321908"/>
            <a:ext cx="9659969" cy="559225"/>
          </a:xfrm>
        </p:spPr>
        <p:txBody>
          <a:bodyPr/>
          <a:lstStyle/>
          <a:p>
            <a:r>
              <a:rPr lang="en-US" sz="2000" dirty="0"/>
              <a:t>Example: OFDM 100MHz Bandwidth modulated input signal</a:t>
            </a:r>
            <a:endParaRPr lang="LID4096" sz="2000" dirty="0"/>
          </a:p>
        </p:txBody>
      </p:sp>
      <p:sp>
        <p:nvSpPr>
          <p:cNvPr id="10" name="TextBox 9">
            <a:extLst>
              <a:ext uri="{FF2B5EF4-FFF2-40B4-BE49-F238E27FC236}">
                <a16:creationId xmlns:a16="http://schemas.microsoft.com/office/drawing/2014/main" id="{DAB8A6B1-E534-E304-0D5F-C4B16D7AE27D}"/>
              </a:ext>
            </a:extLst>
          </p:cNvPr>
          <p:cNvSpPr txBox="1"/>
          <p:nvPr/>
        </p:nvSpPr>
        <p:spPr>
          <a:xfrm>
            <a:off x="6096000" y="6311805"/>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Static phase equalizer</a:t>
            </a:r>
          </a:p>
        </p:txBody>
      </p:sp>
      <p:sp>
        <p:nvSpPr>
          <p:cNvPr id="12" name="TextBox 11">
            <a:extLst>
              <a:ext uri="{FF2B5EF4-FFF2-40B4-BE49-F238E27FC236}">
                <a16:creationId xmlns:a16="http://schemas.microsoft.com/office/drawing/2014/main" id="{7BFF4C30-5CCB-622F-1FE8-68E89A22D8D4}"/>
              </a:ext>
            </a:extLst>
          </p:cNvPr>
          <p:cNvSpPr txBox="1"/>
          <p:nvPr/>
        </p:nvSpPr>
        <p:spPr>
          <a:xfrm>
            <a:off x="1069172" y="6286926"/>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Automatic gain control</a:t>
            </a:r>
          </a:p>
        </p:txBody>
      </p:sp>
      <p:cxnSp>
        <p:nvCxnSpPr>
          <p:cNvPr id="14" name="Straight Connector 13">
            <a:extLst>
              <a:ext uri="{FF2B5EF4-FFF2-40B4-BE49-F238E27FC236}">
                <a16:creationId xmlns:a16="http://schemas.microsoft.com/office/drawing/2014/main" id="{7355F206-5519-B907-3A50-F294B2769775}"/>
              </a:ext>
            </a:extLst>
          </p:cNvPr>
          <p:cNvCxnSpPr>
            <a:cxnSpLocks/>
          </p:cNvCxnSpPr>
          <p:nvPr/>
        </p:nvCxnSpPr>
        <p:spPr>
          <a:xfrm flipV="1">
            <a:off x="3021804" y="5589346"/>
            <a:ext cx="320903" cy="760304"/>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917EB04-2624-B430-9227-8092832BD6EE}"/>
              </a:ext>
            </a:extLst>
          </p:cNvPr>
          <p:cNvCxnSpPr>
            <a:cxnSpLocks/>
          </p:cNvCxnSpPr>
          <p:nvPr/>
        </p:nvCxnSpPr>
        <p:spPr>
          <a:xfrm flipH="1" flipV="1">
            <a:off x="6173685" y="6130270"/>
            <a:ext cx="891701" cy="18641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9B0D8C8-984F-D718-EDD2-689D6BCD1E9A}"/>
              </a:ext>
            </a:extLst>
          </p:cNvPr>
          <p:cNvSpPr txBox="1"/>
          <p:nvPr/>
        </p:nvSpPr>
        <p:spPr>
          <a:xfrm>
            <a:off x="9635102" y="2256364"/>
            <a:ext cx="2384612" cy="830997"/>
          </a:xfrm>
          <a:prstGeom prst="rect">
            <a:avLst/>
          </a:prstGeom>
          <a:noFill/>
          <a:ln>
            <a:noFill/>
          </a:ln>
        </p:spPr>
        <p:txBody>
          <a:bodyPr wrap="square" rtlCol="0">
            <a:spAutoFit/>
          </a:bodyPr>
          <a:lstStyle/>
          <a:p>
            <a:pPr>
              <a:buClr>
                <a:schemeClr val="tx2"/>
              </a:buClr>
              <a:buSzPct val="75000"/>
            </a:pPr>
            <a:r>
              <a:rPr lang="en-US" sz="1600" dirty="0">
                <a:solidFill>
                  <a:schemeClr val="bg1">
                    <a:lumMod val="50000"/>
                  </a:schemeClr>
                </a:solidFill>
                <a:latin typeface="Arial" pitchFamily="34" charset="0"/>
                <a:cs typeface="Arial" pitchFamily="34" charset="0"/>
              </a:rPr>
              <a:t>1024 carriers</a:t>
            </a:r>
          </a:p>
          <a:p>
            <a:pPr>
              <a:buClr>
                <a:schemeClr val="tx2"/>
              </a:buClr>
              <a:buSzPct val="75000"/>
            </a:pPr>
            <a:r>
              <a:rPr lang="en-US" sz="1600" dirty="0">
                <a:solidFill>
                  <a:schemeClr val="bg1">
                    <a:lumMod val="50000"/>
                  </a:schemeClr>
                </a:solidFill>
                <a:latin typeface="Arial" pitchFamily="34" charset="0"/>
                <a:cs typeface="Arial" pitchFamily="34" charset="0"/>
              </a:rPr>
              <a:t>120kHz spacing</a:t>
            </a:r>
          </a:p>
          <a:p>
            <a:pPr>
              <a:buClr>
                <a:schemeClr val="tx2"/>
              </a:buClr>
              <a:buSzPct val="75000"/>
            </a:pPr>
            <a:r>
              <a:rPr lang="en-US" sz="1600" dirty="0">
                <a:solidFill>
                  <a:schemeClr val="bg1">
                    <a:lumMod val="50000"/>
                  </a:schemeClr>
                </a:solidFill>
                <a:latin typeface="Arial" pitchFamily="34" charset="0"/>
                <a:cs typeface="Arial" pitchFamily="34" charset="0"/>
              </a:rPr>
              <a:t>122.88MHz bandwidth </a:t>
            </a:r>
          </a:p>
        </p:txBody>
      </p:sp>
    </p:spTree>
    <p:extLst>
      <p:ext uri="{BB962C8B-B14F-4D97-AF65-F5344CB8AC3E}">
        <p14:creationId xmlns:p14="http://schemas.microsoft.com/office/powerpoint/2010/main" val="605123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9DAC954-EA7B-45CC-B443-E774F322CF5C}"/>
              </a:ext>
            </a:extLst>
          </p:cNvPr>
          <p:cNvSpPr>
            <a:spLocks noGrp="1"/>
          </p:cNvSpPr>
          <p:nvPr>
            <p:ph idx="1"/>
          </p:nvPr>
        </p:nvSpPr>
        <p:spPr>
          <a:xfrm>
            <a:off x="172286" y="1321908"/>
            <a:ext cx="11745736" cy="4846320"/>
          </a:xfrm>
        </p:spPr>
        <p:txBody>
          <a:bodyPr/>
          <a:lstStyle/>
          <a:p>
            <a:r>
              <a:rPr lang="en-US" sz="2000" dirty="0"/>
              <a:t>We use a practical example to understand the basics of analysis and simulation technology </a:t>
            </a:r>
          </a:p>
          <a:p>
            <a:pPr marL="915543" lvl="1" indent="-457200">
              <a:buFont typeface="+mj-lt"/>
              <a:buAutoNum type="arabicPeriod"/>
            </a:pPr>
            <a:r>
              <a:rPr lang="en-US" dirty="0"/>
              <a:t>Analyze the RF budget of a receiver starting from high-level specifications </a:t>
            </a:r>
          </a:p>
          <a:p>
            <a:pPr marL="915543" lvl="1" indent="-457200">
              <a:buFont typeface="+mj-lt"/>
              <a:buAutoNum type="arabicPeriod"/>
            </a:pPr>
            <a:r>
              <a:rPr lang="en-US" dirty="0"/>
              <a:t>Integrate the antenna and simulate the impact of interfering signals and polarization mismatch</a:t>
            </a:r>
          </a:p>
          <a:p>
            <a:pPr marL="915543" lvl="1" indent="-457200">
              <a:buFont typeface="+mj-lt"/>
              <a:buAutoNum type="arabicPeriod"/>
            </a:pPr>
            <a:r>
              <a:rPr lang="en-US" dirty="0"/>
              <a:t>Design a dual polarized antenna and its feed network on a PCB and integrate it in the receiver</a:t>
            </a:r>
          </a:p>
          <a:p>
            <a:endParaRPr lang="en-US" sz="2000" dirty="0"/>
          </a:p>
          <a:p>
            <a:r>
              <a:rPr lang="en-US" sz="2000" dirty="0"/>
              <a:t>What we learned:</a:t>
            </a:r>
          </a:p>
          <a:p>
            <a:pPr lvl="1"/>
            <a:r>
              <a:rPr lang="en-US" dirty="0"/>
              <a:t>Validate results using different RF analysis tools: </a:t>
            </a:r>
            <a:r>
              <a:rPr lang="en-US" dirty="0" err="1"/>
              <a:t>Friis</a:t>
            </a:r>
            <a:r>
              <a:rPr lang="en-US" dirty="0"/>
              <a:t>, Harmonic Balance, Circuit Envelope</a:t>
            </a:r>
          </a:p>
          <a:p>
            <a:pPr lvl="1"/>
            <a:r>
              <a:rPr lang="en-US" dirty="0"/>
              <a:t>Integrate datasheet specifications and measured data to improve modeling fidelity</a:t>
            </a:r>
          </a:p>
          <a:p>
            <a:pPr lvl="1"/>
            <a:r>
              <a:rPr lang="en-US" dirty="0"/>
              <a:t>Create executable RF models including: dispersion, impedance mismatches, coupling, polarization, non-linearity, noise, interferers</a:t>
            </a:r>
          </a:p>
          <a:p>
            <a:pPr lvl="1"/>
            <a:endParaRPr lang="en-US" dirty="0"/>
          </a:p>
          <a:p>
            <a:pPr lvl="1"/>
            <a:endParaRPr lang="LID4096" dirty="0"/>
          </a:p>
        </p:txBody>
      </p:sp>
      <p:sp>
        <p:nvSpPr>
          <p:cNvPr id="10" name="Title 9">
            <a:extLst>
              <a:ext uri="{FF2B5EF4-FFF2-40B4-BE49-F238E27FC236}">
                <a16:creationId xmlns:a16="http://schemas.microsoft.com/office/drawing/2014/main" id="{774D98DB-D5AD-A74E-EEDF-50A755A2713B}"/>
              </a:ext>
            </a:extLst>
          </p:cNvPr>
          <p:cNvSpPr>
            <a:spLocks noGrp="1"/>
          </p:cNvSpPr>
          <p:nvPr>
            <p:ph type="title"/>
          </p:nvPr>
        </p:nvSpPr>
        <p:spPr/>
        <p:txBody>
          <a:bodyPr/>
          <a:lstStyle/>
          <a:p>
            <a:r>
              <a:rPr lang="en-US" dirty="0"/>
              <a:t>Conclusions</a:t>
            </a:r>
            <a:endParaRPr lang="LID4096" dirty="0"/>
          </a:p>
        </p:txBody>
      </p:sp>
    </p:spTree>
    <p:extLst>
      <p:ext uri="{BB962C8B-B14F-4D97-AF65-F5344CB8AC3E}">
        <p14:creationId xmlns:p14="http://schemas.microsoft.com/office/powerpoint/2010/main" val="276981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p:txBody>
          <a:bodyPr/>
          <a:lstStyle/>
          <a:p>
            <a:r>
              <a:rPr lang="en-US" sz="3200" dirty="0"/>
              <a:t>Extra: Modeling and Linearization of Power Amplifiers</a:t>
            </a:r>
          </a:p>
        </p:txBody>
      </p:sp>
    </p:spTree>
    <p:extLst>
      <p:ext uri="{BB962C8B-B14F-4D97-AF65-F5344CB8AC3E}">
        <p14:creationId xmlns:p14="http://schemas.microsoft.com/office/powerpoint/2010/main" val="793657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6FC5-4AE2-4EC4-B5D4-F3D40FA872C2}"/>
              </a:ext>
            </a:extLst>
          </p:cNvPr>
          <p:cNvSpPr>
            <a:spLocks noGrp="1"/>
          </p:cNvSpPr>
          <p:nvPr>
            <p:ph type="title"/>
          </p:nvPr>
        </p:nvSpPr>
        <p:spPr/>
        <p:txBody>
          <a:bodyPr/>
          <a:lstStyle/>
          <a:p>
            <a:r>
              <a:rPr lang="en-US" b="0" dirty="0"/>
              <a:t>PA Linearization: Digital Pre-Distortion (DPD) in Theory</a:t>
            </a:r>
          </a:p>
        </p:txBody>
      </p:sp>
      <p:cxnSp>
        <p:nvCxnSpPr>
          <p:cNvPr id="30" name="Straight Arrow Connector 29">
            <a:extLst>
              <a:ext uri="{FF2B5EF4-FFF2-40B4-BE49-F238E27FC236}">
                <a16:creationId xmlns:a16="http://schemas.microsoft.com/office/drawing/2014/main" id="{F541248D-BEA3-4FBA-A0EC-F5669057000B}"/>
              </a:ext>
            </a:extLst>
          </p:cNvPr>
          <p:cNvCxnSpPr/>
          <p:nvPr/>
        </p:nvCxnSpPr>
        <p:spPr>
          <a:xfrm flipV="1">
            <a:off x="3042824" y="6425527"/>
            <a:ext cx="5602729"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326548-8ECB-46C8-A69D-CEA74EB956DA}"/>
              </a:ext>
            </a:extLst>
          </p:cNvPr>
          <p:cNvCxnSpPr/>
          <p:nvPr/>
        </p:nvCxnSpPr>
        <p:spPr>
          <a:xfrm flipV="1">
            <a:off x="3042823" y="3480503"/>
            <a:ext cx="0" cy="2945024"/>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6C4389-A9C5-4A5A-AD97-FF89177042DB}"/>
              </a:ext>
            </a:extLst>
          </p:cNvPr>
          <p:cNvSpPr txBox="1"/>
          <p:nvPr/>
        </p:nvSpPr>
        <p:spPr>
          <a:xfrm>
            <a:off x="7311264" y="6447160"/>
            <a:ext cx="1292342" cy="39912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Pin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sp>
        <p:nvSpPr>
          <p:cNvPr id="33" name="TextBox 32">
            <a:extLst>
              <a:ext uri="{FF2B5EF4-FFF2-40B4-BE49-F238E27FC236}">
                <a16:creationId xmlns:a16="http://schemas.microsoft.com/office/drawing/2014/main" id="{6C043541-D12E-4940-8818-F93A23758D78}"/>
              </a:ext>
            </a:extLst>
          </p:cNvPr>
          <p:cNvSpPr txBox="1"/>
          <p:nvPr/>
        </p:nvSpPr>
        <p:spPr>
          <a:xfrm rot="16200000">
            <a:off x="2052173" y="4224617"/>
            <a:ext cx="1447448" cy="39912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Pout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grpSp>
        <p:nvGrpSpPr>
          <p:cNvPr id="3" name="Group 2">
            <a:extLst>
              <a:ext uri="{FF2B5EF4-FFF2-40B4-BE49-F238E27FC236}">
                <a16:creationId xmlns:a16="http://schemas.microsoft.com/office/drawing/2014/main" id="{923688E3-8121-4638-8106-A5794C7DBF4E}"/>
              </a:ext>
            </a:extLst>
          </p:cNvPr>
          <p:cNvGrpSpPr/>
          <p:nvPr/>
        </p:nvGrpSpPr>
        <p:grpSpPr>
          <a:xfrm>
            <a:off x="3042822" y="3069851"/>
            <a:ext cx="4535206" cy="3331178"/>
            <a:chOff x="3035250" y="3068960"/>
            <a:chExt cx="4546454" cy="3339440"/>
          </a:xfrm>
        </p:grpSpPr>
        <p:cxnSp>
          <p:nvCxnSpPr>
            <p:cNvPr id="34" name="Straight Connector 33">
              <a:extLst>
                <a:ext uri="{FF2B5EF4-FFF2-40B4-BE49-F238E27FC236}">
                  <a16:creationId xmlns:a16="http://schemas.microsoft.com/office/drawing/2014/main" id="{B296D37F-73A6-44A2-90E7-679631506C70}"/>
                </a:ext>
              </a:extLst>
            </p:cNvPr>
            <p:cNvCxnSpPr>
              <a:stCxn id="26" idx="0"/>
            </p:cNvCxnSpPr>
            <p:nvPr/>
          </p:nvCxnSpPr>
          <p:spPr>
            <a:xfrm flipV="1">
              <a:off x="3035250" y="3068960"/>
              <a:ext cx="4546454" cy="3339440"/>
            </a:xfrm>
            <a:prstGeom prst="line">
              <a:avLst/>
            </a:prstGeom>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3310A022-CC15-4C01-BAED-03BC7FED9F1F}"/>
                </a:ext>
              </a:extLst>
            </p:cNvPr>
            <p:cNvSpPr txBox="1"/>
            <p:nvPr/>
          </p:nvSpPr>
          <p:spPr>
            <a:xfrm>
              <a:off x="3627528" y="3650450"/>
              <a:ext cx="2478564" cy="707886"/>
            </a:xfrm>
            <a:prstGeom prst="rect">
              <a:avLst/>
            </a:prstGeom>
            <a:noFill/>
          </p:spPr>
          <p:txBody>
            <a:bodyPr wrap="none" rtlCol="0">
              <a:spAutoFit/>
            </a:bodyPr>
            <a:lstStyle/>
            <a:p>
              <a:r>
                <a:rPr lang="en-US" sz="1995" dirty="0">
                  <a:latin typeface="Arial" pitchFamily="34" charset="0"/>
                  <a:cs typeface="Arial" pitchFamily="34" charset="0"/>
                </a:rPr>
                <a:t>Linear characteristic</a:t>
              </a:r>
            </a:p>
            <a:p>
              <a:pPr algn="ctr"/>
              <a:r>
                <a:rPr lang="en-US" sz="1995" dirty="0">
                  <a:latin typeface="Arial" pitchFamily="34" charset="0"/>
                  <a:cs typeface="Arial" pitchFamily="34" charset="0"/>
                </a:rPr>
                <a:t>(desired)</a:t>
              </a:r>
            </a:p>
          </p:txBody>
        </p:sp>
      </p:grpSp>
      <p:grpSp>
        <p:nvGrpSpPr>
          <p:cNvPr id="36" name="Group 35">
            <a:extLst>
              <a:ext uri="{FF2B5EF4-FFF2-40B4-BE49-F238E27FC236}">
                <a16:creationId xmlns:a16="http://schemas.microsoft.com/office/drawing/2014/main" id="{510A719F-3DD8-45DB-9629-10B642755EF7}"/>
              </a:ext>
            </a:extLst>
          </p:cNvPr>
          <p:cNvGrpSpPr/>
          <p:nvPr/>
        </p:nvGrpSpPr>
        <p:grpSpPr>
          <a:xfrm>
            <a:off x="3042823" y="3376261"/>
            <a:ext cx="6423077" cy="3024768"/>
            <a:chOff x="1542813" y="3381980"/>
            <a:chExt cx="6371847" cy="3032270"/>
          </a:xfrm>
        </p:grpSpPr>
        <p:sp>
          <p:nvSpPr>
            <p:cNvPr id="41" name="Freeform 17">
              <a:extLst>
                <a:ext uri="{FF2B5EF4-FFF2-40B4-BE49-F238E27FC236}">
                  <a16:creationId xmlns:a16="http://schemas.microsoft.com/office/drawing/2014/main" id="{44216566-522A-465F-B78A-173492D81C13}"/>
                </a:ext>
              </a:extLst>
            </p:cNvPr>
            <p:cNvSpPr/>
            <p:nvPr/>
          </p:nvSpPr>
          <p:spPr>
            <a:xfrm>
              <a:off x="1542813" y="3864696"/>
              <a:ext cx="4550198" cy="2549554"/>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1795"/>
            </a:p>
          </p:txBody>
        </p:sp>
        <p:sp>
          <p:nvSpPr>
            <p:cNvPr id="42" name="TextBox 41">
              <a:extLst>
                <a:ext uri="{FF2B5EF4-FFF2-40B4-BE49-F238E27FC236}">
                  <a16:creationId xmlns:a16="http://schemas.microsoft.com/office/drawing/2014/main" id="{2D4B807E-2631-4008-A2A0-C31669C0EE33}"/>
                </a:ext>
              </a:extLst>
            </p:cNvPr>
            <p:cNvSpPr txBox="1"/>
            <p:nvPr/>
          </p:nvSpPr>
          <p:spPr>
            <a:xfrm>
              <a:off x="5839605" y="3381980"/>
              <a:ext cx="2075055" cy="707886"/>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PA characteristic</a:t>
              </a:r>
            </a:p>
            <a:p>
              <a:pPr algn="ctr"/>
              <a:r>
                <a:rPr lang="en-US" sz="1995" dirty="0">
                  <a:solidFill>
                    <a:schemeClr val="accent4"/>
                  </a:solidFill>
                  <a:latin typeface="Arial" pitchFamily="34" charset="0"/>
                  <a:cs typeface="Arial" pitchFamily="34" charset="0"/>
                </a:rPr>
                <a:t>(actual)</a:t>
              </a:r>
            </a:p>
          </p:txBody>
        </p:sp>
      </p:grpSp>
      <p:grpSp>
        <p:nvGrpSpPr>
          <p:cNvPr id="37" name="Group 36">
            <a:extLst>
              <a:ext uri="{FF2B5EF4-FFF2-40B4-BE49-F238E27FC236}">
                <a16:creationId xmlns:a16="http://schemas.microsoft.com/office/drawing/2014/main" id="{4CF574B6-CAA0-407A-9863-7E6D3046C563}"/>
              </a:ext>
            </a:extLst>
          </p:cNvPr>
          <p:cNvGrpSpPr/>
          <p:nvPr/>
        </p:nvGrpSpPr>
        <p:grpSpPr>
          <a:xfrm>
            <a:off x="6184169" y="3799965"/>
            <a:ext cx="3696803" cy="713849"/>
            <a:chOff x="4624790" y="3806733"/>
            <a:chExt cx="3705971" cy="715619"/>
          </a:xfrm>
        </p:grpSpPr>
        <p:sp>
          <p:nvSpPr>
            <p:cNvPr id="38" name="Oval 37">
              <a:extLst>
                <a:ext uri="{FF2B5EF4-FFF2-40B4-BE49-F238E27FC236}">
                  <a16:creationId xmlns:a16="http://schemas.microsoft.com/office/drawing/2014/main" id="{E5C92920-D43A-45DE-8DC3-819643B7CBAE}"/>
                </a:ext>
              </a:extLst>
            </p:cNvPr>
            <p:cNvSpPr/>
            <p:nvPr/>
          </p:nvSpPr>
          <p:spPr>
            <a:xfrm rot="20633036">
              <a:off x="4624790" y="3806733"/>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39" name="TextBox 38">
              <a:extLst>
                <a:ext uri="{FF2B5EF4-FFF2-40B4-BE49-F238E27FC236}">
                  <a16:creationId xmlns:a16="http://schemas.microsoft.com/office/drawing/2014/main" id="{2926C2ED-A312-447F-80D1-7C1DF73C062A}"/>
                </a:ext>
              </a:extLst>
            </p:cNvPr>
            <p:cNvSpPr txBox="1"/>
            <p:nvPr/>
          </p:nvSpPr>
          <p:spPr>
            <a:xfrm>
              <a:off x="6634463" y="4122242"/>
              <a:ext cx="169629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Compression</a:t>
              </a:r>
            </a:p>
          </p:txBody>
        </p:sp>
        <p:cxnSp>
          <p:nvCxnSpPr>
            <p:cNvPr id="40" name="Straight Connector 39">
              <a:extLst>
                <a:ext uri="{FF2B5EF4-FFF2-40B4-BE49-F238E27FC236}">
                  <a16:creationId xmlns:a16="http://schemas.microsoft.com/office/drawing/2014/main" id="{5CFE27E8-B839-4D78-87A5-201CCAE3B53A}"/>
                </a:ext>
              </a:extLst>
            </p:cNvPr>
            <p:cNvCxnSpPr>
              <a:stCxn id="38" idx="5"/>
              <a:endCxn id="39" idx="1"/>
            </p:cNvCxnSpPr>
            <p:nvPr/>
          </p:nvCxnSpPr>
          <p:spPr>
            <a:xfrm>
              <a:off x="5930732" y="4040457"/>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0A86A412-B6E1-4DF5-BEDD-15BAA21A3A41}"/>
              </a:ext>
            </a:extLst>
          </p:cNvPr>
          <p:cNvGrpSpPr/>
          <p:nvPr/>
        </p:nvGrpSpPr>
        <p:grpSpPr>
          <a:xfrm>
            <a:off x="3223385" y="5155719"/>
            <a:ext cx="7078931" cy="1937793"/>
            <a:chOff x="3216259" y="5160000"/>
            <a:chExt cx="7096487" cy="1942599"/>
          </a:xfrm>
        </p:grpSpPr>
        <p:sp>
          <p:nvSpPr>
            <p:cNvPr id="26" name="Freeform 26">
              <a:extLst>
                <a:ext uri="{FF2B5EF4-FFF2-40B4-BE49-F238E27FC236}">
                  <a16:creationId xmlns:a16="http://schemas.microsoft.com/office/drawing/2014/main" id="{6F8019FB-36BD-4FF5-8BDA-7B613D420E15}"/>
                </a:ext>
              </a:extLst>
            </p:cNvPr>
            <p:cNvSpPr/>
            <p:nvPr/>
          </p:nvSpPr>
          <p:spPr>
            <a:xfrm rot="19846305" flipV="1">
              <a:off x="3216259" y="5160000"/>
              <a:ext cx="4606833" cy="1942599"/>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795" dirty="0"/>
            </a:p>
          </p:txBody>
        </p:sp>
        <p:sp>
          <p:nvSpPr>
            <p:cNvPr id="27" name="TextBox 26">
              <a:extLst>
                <a:ext uri="{FF2B5EF4-FFF2-40B4-BE49-F238E27FC236}">
                  <a16:creationId xmlns:a16="http://schemas.microsoft.com/office/drawing/2014/main" id="{243CE65F-DDA7-4DF6-ADD0-EC24B386188F}"/>
                </a:ext>
              </a:extLst>
            </p:cNvPr>
            <p:cNvSpPr txBox="1"/>
            <p:nvPr/>
          </p:nvSpPr>
          <p:spPr>
            <a:xfrm>
              <a:off x="8004101" y="5747089"/>
              <a:ext cx="230864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DPD characteristic</a:t>
              </a:r>
            </a:p>
          </p:txBody>
        </p:sp>
      </p:grpSp>
      <p:sp>
        <p:nvSpPr>
          <p:cNvPr id="55" name="Isosceles Triangle 54">
            <a:extLst>
              <a:ext uri="{FF2B5EF4-FFF2-40B4-BE49-F238E27FC236}">
                <a16:creationId xmlns:a16="http://schemas.microsoft.com/office/drawing/2014/main" id="{BDEC8B06-9804-4C6A-AA6A-0573AFC39A41}"/>
              </a:ext>
            </a:extLst>
          </p:cNvPr>
          <p:cNvSpPr/>
          <p:nvPr/>
        </p:nvSpPr>
        <p:spPr>
          <a:xfrm rot="5400000">
            <a:off x="6441282" y="1370815"/>
            <a:ext cx="1058080" cy="912138"/>
          </a:xfrm>
          <a:prstGeom prst="triangle">
            <a:avLst/>
          </a:prstGeom>
          <a:ln/>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sz="1795" b="1" dirty="0">
                <a:latin typeface="Arial" pitchFamily="34" charset="0"/>
                <a:cs typeface="Arial" pitchFamily="34" charset="0"/>
              </a:rPr>
              <a:t>PA</a:t>
            </a:r>
          </a:p>
        </p:txBody>
      </p:sp>
      <p:cxnSp>
        <p:nvCxnSpPr>
          <p:cNvPr id="56" name="Straight Arrow Connector 55">
            <a:extLst>
              <a:ext uri="{FF2B5EF4-FFF2-40B4-BE49-F238E27FC236}">
                <a16:creationId xmlns:a16="http://schemas.microsoft.com/office/drawing/2014/main" id="{DBC318B8-D3FE-4C8C-B516-40DF7F913CC8}"/>
              </a:ext>
            </a:extLst>
          </p:cNvPr>
          <p:cNvCxnSpPr/>
          <p:nvPr/>
        </p:nvCxnSpPr>
        <p:spPr>
          <a:xfrm>
            <a:off x="5562997" y="1826884"/>
            <a:ext cx="951257"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EF97765-2854-4A57-90E5-680F7E590437}"/>
              </a:ext>
            </a:extLst>
          </p:cNvPr>
          <p:cNvCxnSpPr/>
          <p:nvPr/>
        </p:nvCxnSpPr>
        <p:spPr>
          <a:xfrm>
            <a:off x="7375178" y="1826884"/>
            <a:ext cx="989183"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2137C13-8355-4F0E-979D-D3EE7053D235}"/>
              </a:ext>
            </a:extLst>
          </p:cNvPr>
          <p:cNvGrpSpPr/>
          <p:nvPr/>
        </p:nvGrpSpPr>
        <p:grpSpPr>
          <a:xfrm>
            <a:off x="3230745" y="1297844"/>
            <a:ext cx="2332252" cy="1058080"/>
            <a:chOff x="3223639" y="1292559"/>
            <a:chExt cx="2338036" cy="1060704"/>
          </a:xfrm>
        </p:grpSpPr>
        <p:sp>
          <p:nvSpPr>
            <p:cNvPr id="58" name="Rectangle 57">
              <a:extLst>
                <a:ext uri="{FF2B5EF4-FFF2-40B4-BE49-F238E27FC236}">
                  <a16:creationId xmlns:a16="http://schemas.microsoft.com/office/drawing/2014/main" id="{83E0DBB4-AF37-4E75-B2A9-F880E9D681EE}"/>
                </a:ext>
              </a:extLst>
            </p:cNvPr>
            <p:cNvSpPr/>
            <p:nvPr/>
          </p:nvSpPr>
          <p:spPr>
            <a:xfrm>
              <a:off x="4177255" y="1292559"/>
              <a:ext cx="1384420" cy="106070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795" b="1" dirty="0">
                  <a:latin typeface="Arial" pitchFamily="34" charset="0"/>
                  <a:cs typeface="Arial" pitchFamily="34" charset="0"/>
                </a:rPr>
                <a:t>DPD</a:t>
              </a:r>
            </a:p>
          </p:txBody>
        </p:sp>
        <p:cxnSp>
          <p:nvCxnSpPr>
            <p:cNvPr id="59" name="Straight Arrow Connector 58">
              <a:extLst>
                <a:ext uri="{FF2B5EF4-FFF2-40B4-BE49-F238E27FC236}">
                  <a16:creationId xmlns:a16="http://schemas.microsoft.com/office/drawing/2014/main" id="{D258A3EE-7492-4BF9-94BF-D0529E99E3A2}"/>
                </a:ext>
              </a:extLst>
            </p:cNvPr>
            <p:cNvCxnSpPr/>
            <p:nvPr/>
          </p:nvCxnSpPr>
          <p:spPr>
            <a:xfrm>
              <a:off x="3223639" y="1824452"/>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658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DACAACA1-CEBB-4B56-9F05-4925E74B2EF9}"/>
              </a:ext>
            </a:extLst>
          </p:cNvPr>
          <p:cNvGrpSpPr/>
          <p:nvPr/>
        </p:nvGrpSpPr>
        <p:grpSpPr>
          <a:xfrm>
            <a:off x="3230747" y="1297846"/>
            <a:ext cx="5133615" cy="1518697"/>
            <a:chOff x="3157554" y="1408595"/>
            <a:chExt cx="5146347" cy="1522464"/>
          </a:xfrm>
        </p:grpSpPr>
        <p:sp>
          <p:nvSpPr>
            <p:cNvPr id="102" name="Isosceles Triangle 101">
              <a:extLst>
                <a:ext uri="{FF2B5EF4-FFF2-40B4-BE49-F238E27FC236}">
                  <a16:creationId xmlns:a16="http://schemas.microsoft.com/office/drawing/2014/main" id="{B36E2885-C8CC-4F5A-88DD-FCAE21800A84}"/>
                </a:ext>
              </a:extLst>
            </p:cNvPr>
            <p:cNvSpPr/>
            <p:nvPr/>
          </p:nvSpPr>
          <p:spPr>
            <a:xfrm rot="5400000">
              <a:off x="6376053" y="1481747"/>
              <a:ext cx="1060704" cy="914400"/>
            </a:xfrm>
            <a:prstGeom prst="triangle">
              <a:avLst/>
            </a:prstGeom>
            <a:ln/>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sz="1795" b="1" dirty="0">
                  <a:latin typeface="Arial" pitchFamily="34" charset="0"/>
                  <a:cs typeface="Arial" pitchFamily="34" charset="0"/>
                </a:rPr>
                <a:t>PA</a:t>
              </a:r>
            </a:p>
          </p:txBody>
        </p:sp>
        <p:cxnSp>
          <p:nvCxnSpPr>
            <p:cNvPr id="103" name="Straight Arrow Connector 102">
              <a:extLst>
                <a:ext uri="{FF2B5EF4-FFF2-40B4-BE49-F238E27FC236}">
                  <a16:creationId xmlns:a16="http://schemas.microsoft.com/office/drawing/2014/main" id="{61204A7C-5332-4BA6-A820-956D3167B4F1}"/>
                </a:ext>
              </a:extLst>
            </p:cNvPr>
            <p:cNvCxnSpPr/>
            <p:nvPr/>
          </p:nvCxnSpPr>
          <p:spPr>
            <a:xfrm>
              <a:off x="5495589" y="1938947"/>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A6F0D1E-84D3-4E56-85DD-EF7717B1851F}"/>
                </a:ext>
              </a:extLst>
            </p:cNvPr>
            <p:cNvCxnSpPr/>
            <p:nvPr/>
          </p:nvCxnSpPr>
          <p:spPr>
            <a:xfrm>
              <a:off x="7312265" y="1938947"/>
              <a:ext cx="99163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8F1D18B7-6B35-4240-93B8-7DCA7CA4AD1B}"/>
                </a:ext>
              </a:extLst>
            </p:cNvPr>
            <p:cNvSpPr/>
            <p:nvPr/>
          </p:nvSpPr>
          <p:spPr>
            <a:xfrm>
              <a:off x="4111170" y="1408595"/>
              <a:ext cx="1384420" cy="106070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795" b="1" dirty="0">
                  <a:latin typeface="Arial" pitchFamily="34" charset="0"/>
                  <a:cs typeface="Arial" pitchFamily="34" charset="0"/>
                </a:rPr>
                <a:t>DPD</a:t>
              </a:r>
            </a:p>
          </p:txBody>
        </p:sp>
        <p:cxnSp>
          <p:nvCxnSpPr>
            <p:cNvPr id="106" name="Straight Arrow Connector 105">
              <a:extLst>
                <a:ext uri="{FF2B5EF4-FFF2-40B4-BE49-F238E27FC236}">
                  <a16:creationId xmlns:a16="http://schemas.microsoft.com/office/drawing/2014/main" id="{D0B6EA7E-929C-45FF-90F9-487B0B451BD5}"/>
                </a:ext>
              </a:extLst>
            </p:cNvPr>
            <p:cNvCxnSpPr/>
            <p:nvPr/>
          </p:nvCxnSpPr>
          <p:spPr>
            <a:xfrm>
              <a:off x="3157554" y="1940488"/>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98C8FFAD-65FA-45A2-84EA-87D6DF3B47D3}"/>
                </a:ext>
              </a:extLst>
            </p:cNvPr>
            <p:cNvGrpSpPr/>
            <p:nvPr/>
          </p:nvGrpSpPr>
          <p:grpSpPr>
            <a:xfrm>
              <a:off x="4803379" y="2204123"/>
              <a:ext cx="2103026" cy="726936"/>
              <a:chOff x="3279379" y="2204123"/>
              <a:chExt cx="2103026" cy="726936"/>
            </a:xfrm>
          </p:grpSpPr>
          <p:cxnSp>
            <p:nvCxnSpPr>
              <p:cNvPr id="108" name="Straight Arrow Connector 107">
                <a:extLst>
                  <a:ext uri="{FF2B5EF4-FFF2-40B4-BE49-F238E27FC236}">
                    <a16:creationId xmlns:a16="http://schemas.microsoft.com/office/drawing/2014/main" id="{236DA2CC-B565-4445-BB36-E4EDC13C1EEB}"/>
                  </a:ext>
                </a:extLst>
              </p:cNvPr>
              <p:cNvCxnSpPr>
                <a:stCxn id="102" idx="5"/>
              </p:cNvCxnSpPr>
              <p:nvPr/>
            </p:nvCxnSpPr>
            <p:spPr>
              <a:xfrm>
                <a:off x="5382405" y="2204123"/>
                <a:ext cx="0" cy="726936"/>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F2597AE-E970-41F0-9A21-15A873EF558B}"/>
                  </a:ext>
                </a:extLst>
              </p:cNvPr>
              <p:cNvCxnSpPr/>
              <p:nvPr/>
            </p:nvCxnSpPr>
            <p:spPr>
              <a:xfrm flipH="1" flipV="1">
                <a:off x="3279379" y="2931059"/>
                <a:ext cx="2096544" cy="0"/>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026D199-6C51-479A-995E-1DE4279BD661}"/>
                  </a:ext>
                </a:extLst>
              </p:cNvPr>
              <p:cNvCxnSpPr>
                <a:endCxn id="105" idx="2"/>
              </p:cNvCxnSpPr>
              <p:nvPr/>
            </p:nvCxnSpPr>
            <p:spPr>
              <a:xfrm flipV="1">
                <a:off x="3279379" y="2469299"/>
                <a:ext cx="0" cy="461760"/>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8AD06FC5-4AE2-4EC4-B5D4-F3D40FA872C2}"/>
              </a:ext>
            </a:extLst>
          </p:cNvPr>
          <p:cNvSpPr>
            <a:spLocks noGrp="1"/>
          </p:cNvSpPr>
          <p:nvPr>
            <p:ph type="title"/>
          </p:nvPr>
        </p:nvSpPr>
        <p:spPr/>
        <p:txBody>
          <a:bodyPr/>
          <a:lstStyle/>
          <a:p>
            <a:r>
              <a:rPr lang="en-US" b="0" dirty="0"/>
              <a:t>PA Linearization: Digital Pre-Distortion (DPD) in Practice</a:t>
            </a:r>
          </a:p>
        </p:txBody>
      </p:sp>
      <p:grpSp>
        <p:nvGrpSpPr>
          <p:cNvPr id="24" name="Group 23">
            <a:extLst>
              <a:ext uri="{FF2B5EF4-FFF2-40B4-BE49-F238E27FC236}">
                <a16:creationId xmlns:a16="http://schemas.microsoft.com/office/drawing/2014/main" id="{BE48813F-D173-4A92-9E86-116364B5AC28}"/>
              </a:ext>
            </a:extLst>
          </p:cNvPr>
          <p:cNvGrpSpPr/>
          <p:nvPr/>
        </p:nvGrpSpPr>
        <p:grpSpPr>
          <a:xfrm>
            <a:off x="1328665" y="914975"/>
            <a:ext cx="8973650" cy="6178536"/>
            <a:chOff x="1281246" y="914590"/>
            <a:chExt cx="8995905" cy="6193859"/>
          </a:xfrm>
        </p:grpSpPr>
        <p:grpSp>
          <p:nvGrpSpPr>
            <p:cNvPr id="25" name="Group 24">
              <a:extLst>
                <a:ext uri="{FF2B5EF4-FFF2-40B4-BE49-F238E27FC236}">
                  <a16:creationId xmlns:a16="http://schemas.microsoft.com/office/drawing/2014/main" id="{CD8259A3-1C51-4D4F-9341-55B473313F2B}"/>
                </a:ext>
              </a:extLst>
            </p:cNvPr>
            <p:cNvGrpSpPr/>
            <p:nvPr/>
          </p:nvGrpSpPr>
          <p:grpSpPr>
            <a:xfrm>
              <a:off x="1281246" y="914590"/>
              <a:ext cx="8778345" cy="5946015"/>
              <a:chOff x="1281246" y="914590"/>
              <a:chExt cx="8778345" cy="5946015"/>
            </a:xfrm>
          </p:grpSpPr>
          <p:cxnSp>
            <p:nvCxnSpPr>
              <p:cNvPr id="30" name="Straight Arrow Connector 29">
                <a:extLst>
                  <a:ext uri="{FF2B5EF4-FFF2-40B4-BE49-F238E27FC236}">
                    <a16:creationId xmlns:a16="http://schemas.microsoft.com/office/drawing/2014/main" id="{F541248D-BEA3-4FBA-A0EC-F5669057000B}"/>
                  </a:ext>
                </a:extLst>
              </p:cNvPr>
              <p:cNvCxnSpPr/>
              <p:nvPr/>
            </p:nvCxnSpPr>
            <p:spPr>
              <a:xfrm flipV="1">
                <a:off x="2999656" y="6438809"/>
                <a:ext cx="5616624"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326548-8ECB-46C8-A69D-CEA74EB956DA}"/>
                  </a:ext>
                </a:extLst>
              </p:cNvPr>
              <p:cNvCxnSpPr/>
              <p:nvPr/>
            </p:nvCxnSpPr>
            <p:spPr>
              <a:xfrm flipV="1">
                <a:off x="2999656" y="3486481"/>
                <a:ext cx="0" cy="2952328"/>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6C4389-A9C5-4A5A-AD97-FF89177042DB}"/>
                  </a:ext>
                </a:extLst>
              </p:cNvPr>
              <p:cNvSpPr txBox="1"/>
              <p:nvPr/>
            </p:nvSpPr>
            <p:spPr>
              <a:xfrm>
                <a:off x="7278683" y="6460495"/>
                <a:ext cx="1295547"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Pin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sp>
            <p:nvSpPr>
              <p:cNvPr id="33" name="TextBox 32">
                <a:extLst>
                  <a:ext uri="{FF2B5EF4-FFF2-40B4-BE49-F238E27FC236}">
                    <a16:creationId xmlns:a16="http://schemas.microsoft.com/office/drawing/2014/main" id="{6C043541-D12E-4940-8818-F93A23758D78}"/>
                  </a:ext>
                </a:extLst>
              </p:cNvPr>
              <p:cNvSpPr txBox="1"/>
              <p:nvPr/>
            </p:nvSpPr>
            <p:spPr>
              <a:xfrm rot="16200000">
                <a:off x="2006549" y="4232440"/>
                <a:ext cx="145103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Pout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cxnSp>
            <p:nvCxnSpPr>
              <p:cNvPr id="34" name="Straight Connector 33">
                <a:extLst>
                  <a:ext uri="{FF2B5EF4-FFF2-40B4-BE49-F238E27FC236}">
                    <a16:creationId xmlns:a16="http://schemas.microsoft.com/office/drawing/2014/main" id="{B296D37F-73A6-44A2-90E7-679631506C70}"/>
                  </a:ext>
                </a:extLst>
              </p:cNvPr>
              <p:cNvCxnSpPr>
                <a:stCxn id="26" idx="0"/>
              </p:cNvCxnSpPr>
              <p:nvPr/>
            </p:nvCxnSpPr>
            <p:spPr>
              <a:xfrm flipV="1">
                <a:off x="2999655" y="3074810"/>
                <a:ext cx="4546454" cy="3339440"/>
              </a:xfrm>
              <a:prstGeom prst="line">
                <a:avLst/>
              </a:prstGeom>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2D4B807E-2631-4008-A2A0-C31669C0EE33}"/>
                  </a:ext>
                </a:extLst>
              </p:cNvPr>
              <p:cNvSpPr txBox="1"/>
              <p:nvPr/>
            </p:nvSpPr>
            <p:spPr>
              <a:xfrm>
                <a:off x="7341735" y="3381980"/>
                <a:ext cx="2096926" cy="707886"/>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PA characteristic</a:t>
                </a:r>
              </a:p>
              <a:p>
                <a:pPr algn="ctr"/>
                <a:r>
                  <a:rPr lang="en-US" sz="1995" dirty="0">
                    <a:solidFill>
                      <a:schemeClr val="accent4"/>
                    </a:solidFill>
                    <a:latin typeface="Arial" pitchFamily="34" charset="0"/>
                    <a:cs typeface="Arial" pitchFamily="34" charset="0"/>
                  </a:rPr>
                  <a:t>(actual)</a:t>
                </a:r>
              </a:p>
            </p:txBody>
          </p:sp>
          <p:grpSp>
            <p:nvGrpSpPr>
              <p:cNvPr id="37" name="Group 36">
                <a:extLst>
                  <a:ext uri="{FF2B5EF4-FFF2-40B4-BE49-F238E27FC236}">
                    <a16:creationId xmlns:a16="http://schemas.microsoft.com/office/drawing/2014/main" id="{4CF574B6-CAA0-407A-9863-7E6D3046C563}"/>
                  </a:ext>
                </a:extLst>
              </p:cNvPr>
              <p:cNvGrpSpPr/>
              <p:nvPr/>
            </p:nvGrpSpPr>
            <p:grpSpPr>
              <a:xfrm>
                <a:off x="1281246" y="914590"/>
                <a:ext cx="8778345" cy="4422668"/>
                <a:chOff x="-242755" y="914589"/>
                <a:chExt cx="8778345" cy="4422668"/>
              </a:xfrm>
            </p:grpSpPr>
            <p:sp>
              <p:nvSpPr>
                <p:cNvPr id="38" name="Oval 37">
                  <a:extLst>
                    <a:ext uri="{FF2B5EF4-FFF2-40B4-BE49-F238E27FC236}">
                      <a16:creationId xmlns:a16="http://schemas.microsoft.com/office/drawing/2014/main" id="{E5C92920-D43A-45DE-8DC3-819643B7CBAE}"/>
                    </a:ext>
                  </a:extLst>
                </p:cNvPr>
                <p:cNvSpPr/>
                <p:nvPr/>
              </p:nvSpPr>
              <p:spPr>
                <a:xfrm rot="20633036">
                  <a:off x="4624790" y="3806733"/>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39" name="TextBox 38">
                  <a:extLst>
                    <a:ext uri="{FF2B5EF4-FFF2-40B4-BE49-F238E27FC236}">
                      <a16:creationId xmlns:a16="http://schemas.microsoft.com/office/drawing/2014/main" id="{2926C2ED-A312-447F-80D1-7C1DF73C062A}"/>
                    </a:ext>
                  </a:extLst>
                </p:cNvPr>
                <p:cNvSpPr txBox="1"/>
                <p:nvPr/>
              </p:nvSpPr>
              <p:spPr>
                <a:xfrm>
                  <a:off x="6634463" y="4122242"/>
                  <a:ext cx="169629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Compression</a:t>
                  </a:r>
                </a:p>
              </p:txBody>
            </p:sp>
            <p:cxnSp>
              <p:nvCxnSpPr>
                <p:cNvPr id="40" name="Straight Connector 39">
                  <a:extLst>
                    <a:ext uri="{FF2B5EF4-FFF2-40B4-BE49-F238E27FC236}">
                      <a16:creationId xmlns:a16="http://schemas.microsoft.com/office/drawing/2014/main" id="{5CFE27E8-B839-4D78-87A5-201CCAE3B53A}"/>
                    </a:ext>
                  </a:extLst>
                </p:cNvPr>
                <p:cNvCxnSpPr>
                  <a:cxnSpLocks/>
                  <a:stCxn id="38" idx="5"/>
                  <a:endCxn id="39" idx="1"/>
                </p:cNvCxnSpPr>
                <p:nvPr/>
              </p:nvCxnSpPr>
              <p:spPr>
                <a:xfrm>
                  <a:off x="5930732" y="4040457"/>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D5EE353F-4C39-4CF1-A9A7-F33121B0184D}"/>
                    </a:ext>
                  </a:extLst>
                </p:cNvPr>
                <p:cNvSpPr/>
                <p:nvPr/>
              </p:nvSpPr>
              <p:spPr>
                <a:xfrm rot="20633036">
                  <a:off x="2748216" y="4752007"/>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83" name="Straight Connector 82">
                  <a:extLst>
                    <a:ext uri="{FF2B5EF4-FFF2-40B4-BE49-F238E27FC236}">
                      <a16:creationId xmlns:a16="http://schemas.microsoft.com/office/drawing/2014/main" id="{A80BA918-4124-46BD-901D-35741386FE6F}"/>
                    </a:ext>
                  </a:extLst>
                </p:cNvPr>
                <p:cNvCxnSpPr>
                  <a:cxnSpLocks/>
                </p:cNvCxnSpPr>
                <p:nvPr/>
              </p:nvCxnSpPr>
              <p:spPr>
                <a:xfrm>
                  <a:off x="4171535" y="4841169"/>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316C63-B3BB-4530-AD7E-C271E10B5969}"/>
                    </a:ext>
                  </a:extLst>
                </p:cNvPr>
                <p:cNvSpPr txBox="1"/>
                <p:nvPr/>
              </p:nvSpPr>
              <p:spPr>
                <a:xfrm>
                  <a:off x="4881736" y="4937147"/>
                  <a:ext cx="1109599"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Memory</a:t>
                  </a:r>
                </a:p>
              </p:txBody>
            </p:sp>
            <p:sp>
              <p:nvSpPr>
                <p:cNvPr id="86" name="TextBox 85">
                  <a:extLst>
                    <a:ext uri="{FF2B5EF4-FFF2-40B4-BE49-F238E27FC236}">
                      <a16:creationId xmlns:a16="http://schemas.microsoft.com/office/drawing/2014/main" id="{58C49D81-00E8-4354-8F8E-22FB06C2834A}"/>
                    </a:ext>
                  </a:extLst>
                </p:cNvPr>
                <p:cNvSpPr txBox="1"/>
                <p:nvPr/>
              </p:nvSpPr>
              <p:spPr>
                <a:xfrm>
                  <a:off x="5855421" y="2003617"/>
                  <a:ext cx="527709" cy="400110"/>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RF</a:t>
                  </a:r>
                </a:p>
              </p:txBody>
            </p:sp>
            <p:sp>
              <p:nvSpPr>
                <p:cNvPr id="87" name="TextBox 86">
                  <a:extLst>
                    <a:ext uri="{FF2B5EF4-FFF2-40B4-BE49-F238E27FC236}">
                      <a16:creationId xmlns:a16="http://schemas.microsoft.com/office/drawing/2014/main" id="{E0D99441-1ACA-45C2-A23D-C770BBEF5E77}"/>
                    </a:ext>
                  </a:extLst>
                </p:cNvPr>
                <p:cNvSpPr txBox="1"/>
                <p:nvPr/>
              </p:nvSpPr>
              <p:spPr>
                <a:xfrm>
                  <a:off x="867348" y="1051591"/>
                  <a:ext cx="1340432"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Baseband</a:t>
                  </a:r>
                </a:p>
              </p:txBody>
            </p:sp>
            <p:cxnSp>
              <p:nvCxnSpPr>
                <p:cNvPr id="88" name="Straight Connector 87">
                  <a:extLst>
                    <a:ext uri="{FF2B5EF4-FFF2-40B4-BE49-F238E27FC236}">
                      <a16:creationId xmlns:a16="http://schemas.microsoft.com/office/drawing/2014/main" id="{A3677CDC-841B-4124-809C-BAA9649DC590}"/>
                    </a:ext>
                  </a:extLst>
                </p:cNvPr>
                <p:cNvCxnSpPr>
                  <a:cxnSpLocks/>
                </p:cNvCxnSpPr>
                <p:nvPr/>
              </p:nvCxnSpPr>
              <p:spPr>
                <a:xfrm>
                  <a:off x="2173817" y="1279993"/>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30CB17-57F8-4DBB-A528-B5FDF5744185}"/>
                    </a:ext>
                  </a:extLst>
                </p:cNvPr>
                <p:cNvCxnSpPr>
                  <a:cxnSpLocks/>
                  <a:endCxn id="86" idx="1"/>
                </p:cNvCxnSpPr>
                <p:nvPr/>
              </p:nvCxnSpPr>
              <p:spPr>
                <a:xfrm>
                  <a:off x="5500730" y="1911370"/>
                  <a:ext cx="354691" cy="14324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9FF7936-8363-4268-9E85-D26EFDEB08D5}"/>
                    </a:ext>
                  </a:extLst>
                </p:cNvPr>
                <p:cNvSpPr txBox="1"/>
                <p:nvPr/>
              </p:nvSpPr>
              <p:spPr>
                <a:xfrm>
                  <a:off x="4535754" y="914589"/>
                  <a:ext cx="1838965"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Up-conversion</a:t>
                  </a:r>
                </a:p>
              </p:txBody>
            </p:sp>
            <p:cxnSp>
              <p:nvCxnSpPr>
                <p:cNvPr id="92" name="Straight Connector 91">
                  <a:extLst>
                    <a:ext uri="{FF2B5EF4-FFF2-40B4-BE49-F238E27FC236}">
                      <a16:creationId xmlns:a16="http://schemas.microsoft.com/office/drawing/2014/main" id="{FF841F9A-8910-448C-8148-5E5DF077E44B}"/>
                    </a:ext>
                  </a:extLst>
                </p:cNvPr>
                <p:cNvCxnSpPr>
                  <a:cxnSpLocks/>
                  <a:stCxn id="8" idx="0"/>
                  <a:endCxn id="91" idx="1"/>
                </p:cNvCxnSpPr>
                <p:nvPr/>
              </p:nvCxnSpPr>
              <p:spPr>
                <a:xfrm flipV="1">
                  <a:off x="4303135" y="1114644"/>
                  <a:ext cx="232619" cy="4634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E317CCA-D036-4ADC-BDEF-56A007CD6F22}"/>
                    </a:ext>
                  </a:extLst>
                </p:cNvPr>
                <p:cNvSpPr txBox="1"/>
                <p:nvPr/>
              </p:nvSpPr>
              <p:spPr>
                <a:xfrm>
                  <a:off x="1760099" y="3167355"/>
                  <a:ext cx="2167581"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Down-conversion</a:t>
                  </a:r>
                </a:p>
              </p:txBody>
            </p:sp>
            <p:cxnSp>
              <p:nvCxnSpPr>
                <p:cNvPr id="94" name="Straight Connector 93">
                  <a:extLst>
                    <a:ext uri="{FF2B5EF4-FFF2-40B4-BE49-F238E27FC236}">
                      <a16:creationId xmlns:a16="http://schemas.microsoft.com/office/drawing/2014/main" id="{452DF80A-6238-4045-909D-117B8BECA436}"/>
                    </a:ext>
                  </a:extLst>
                </p:cNvPr>
                <p:cNvCxnSpPr>
                  <a:cxnSpLocks/>
                  <a:endCxn id="90" idx="3"/>
                </p:cNvCxnSpPr>
                <p:nvPr/>
              </p:nvCxnSpPr>
              <p:spPr>
                <a:xfrm flipV="1">
                  <a:off x="3648398" y="2980637"/>
                  <a:ext cx="519830" cy="2527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B4BDD47-A0E7-4BC6-AFB1-3CFF18786537}"/>
                    </a:ext>
                  </a:extLst>
                </p:cNvPr>
                <p:cNvSpPr txBox="1"/>
                <p:nvPr/>
              </p:nvSpPr>
              <p:spPr>
                <a:xfrm>
                  <a:off x="-242755" y="2264454"/>
                  <a:ext cx="253165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Adaptive coefficients</a:t>
                  </a:r>
                </a:p>
              </p:txBody>
            </p:sp>
            <p:cxnSp>
              <p:nvCxnSpPr>
                <p:cNvPr id="96" name="Straight Connector 95">
                  <a:extLst>
                    <a:ext uri="{FF2B5EF4-FFF2-40B4-BE49-F238E27FC236}">
                      <a16:creationId xmlns:a16="http://schemas.microsoft.com/office/drawing/2014/main" id="{E3043EBE-A6C7-4273-8D81-B3C6AE6372BE}"/>
                    </a:ext>
                  </a:extLst>
                </p:cNvPr>
                <p:cNvCxnSpPr>
                  <a:cxnSpLocks/>
                </p:cNvCxnSpPr>
                <p:nvPr/>
              </p:nvCxnSpPr>
              <p:spPr>
                <a:xfrm flipV="1">
                  <a:off x="2178702" y="2129999"/>
                  <a:ext cx="698846" cy="24564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775A271-49D3-42EC-8111-7B8E3E2285EB}"/>
                    </a:ext>
                  </a:extLst>
                </p:cNvPr>
                <p:cNvSpPr txBox="1"/>
                <p:nvPr/>
              </p:nvSpPr>
              <p:spPr>
                <a:xfrm>
                  <a:off x="5688242" y="2500491"/>
                  <a:ext cx="946221"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Timing</a:t>
                  </a:r>
                </a:p>
              </p:txBody>
            </p:sp>
            <p:cxnSp>
              <p:nvCxnSpPr>
                <p:cNvPr id="98" name="Straight Connector 97">
                  <a:extLst>
                    <a:ext uri="{FF2B5EF4-FFF2-40B4-BE49-F238E27FC236}">
                      <a16:creationId xmlns:a16="http://schemas.microsoft.com/office/drawing/2014/main" id="{F7DFCFF3-6FE0-443D-B6BF-54CDA354165F}"/>
                    </a:ext>
                  </a:extLst>
                </p:cNvPr>
                <p:cNvCxnSpPr>
                  <a:cxnSpLocks/>
                </p:cNvCxnSpPr>
                <p:nvPr/>
              </p:nvCxnSpPr>
              <p:spPr>
                <a:xfrm>
                  <a:off x="5412894" y="2449872"/>
                  <a:ext cx="354691" cy="29230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218AFD8-85BF-44EC-B083-CAF07AB4BF5E}"/>
                    </a:ext>
                  </a:extLst>
                </p:cNvPr>
                <p:cNvSpPr txBox="1"/>
                <p:nvPr/>
              </p:nvSpPr>
              <p:spPr>
                <a:xfrm>
                  <a:off x="6496249" y="1927256"/>
                  <a:ext cx="2039341" cy="400110"/>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Antenna loading</a:t>
                  </a:r>
                </a:p>
              </p:txBody>
            </p:sp>
          </p:grpSp>
        </p:grpSp>
        <p:sp>
          <p:nvSpPr>
            <p:cNvPr id="26" name="Freeform 26">
              <a:extLst>
                <a:ext uri="{FF2B5EF4-FFF2-40B4-BE49-F238E27FC236}">
                  <a16:creationId xmlns:a16="http://schemas.microsoft.com/office/drawing/2014/main" id="{6F8019FB-36BD-4FF5-8BDA-7B613D420E15}"/>
                </a:ext>
              </a:extLst>
            </p:cNvPr>
            <p:cNvSpPr/>
            <p:nvPr/>
          </p:nvSpPr>
          <p:spPr>
            <a:xfrm rot="19846305" flipV="1">
              <a:off x="3180664" y="5165850"/>
              <a:ext cx="4606833" cy="1942599"/>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795" dirty="0"/>
            </a:p>
          </p:txBody>
        </p:sp>
        <p:sp>
          <p:nvSpPr>
            <p:cNvPr id="27" name="TextBox 26">
              <a:extLst>
                <a:ext uri="{FF2B5EF4-FFF2-40B4-BE49-F238E27FC236}">
                  <a16:creationId xmlns:a16="http://schemas.microsoft.com/office/drawing/2014/main" id="{243CE65F-DDA7-4DF6-ADD0-EC24B386188F}"/>
                </a:ext>
              </a:extLst>
            </p:cNvPr>
            <p:cNvSpPr txBox="1"/>
            <p:nvPr/>
          </p:nvSpPr>
          <p:spPr>
            <a:xfrm>
              <a:off x="7968506" y="5752939"/>
              <a:ext cx="230864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DPD characteristic</a:t>
              </a:r>
            </a:p>
          </p:txBody>
        </p:sp>
      </p:grpSp>
      <p:sp>
        <p:nvSpPr>
          <p:cNvPr id="3" name="Flowchart: Connector 2">
            <a:extLst>
              <a:ext uri="{FF2B5EF4-FFF2-40B4-BE49-F238E27FC236}">
                <a16:creationId xmlns:a16="http://schemas.microsoft.com/office/drawing/2014/main" id="{728AE286-0224-483B-87F3-6AF4F33FE1C2}"/>
              </a:ext>
            </a:extLst>
          </p:cNvPr>
          <p:cNvSpPr/>
          <p:nvPr/>
        </p:nvSpPr>
        <p:spPr>
          <a:xfrm>
            <a:off x="3210300" y="616515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3" name="Flowchart: Connector 22">
            <a:extLst>
              <a:ext uri="{FF2B5EF4-FFF2-40B4-BE49-F238E27FC236}">
                <a16:creationId xmlns:a16="http://schemas.microsoft.com/office/drawing/2014/main" id="{519B4C47-60D5-4649-9186-72ED2BDF0BCF}"/>
              </a:ext>
            </a:extLst>
          </p:cNvPr>
          <p:cNvSpPr/>
          <p:nvPr/>
        </p:nvSpPr>
        <p:spPr>
          <a:xfrm>
            <a:off x="3477662" y="606613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8" name="Flowchart: Connector 27">
            <a:extLst>
              <a:ext uri="{FF2B5EF4-FFF2-40B4-BE49-F238E27FC236}">
                <a16:creationId xmlns:a16="http://schemas.microsoft.com/office/drawing/2014/main" id="{6B3D5152-DB00-4ECB-BB6E-88467DA753AF}"/>
              </a:ext>
            </a:extLst>
          </p:cNvPr>
          <p:cNvSpPr/>
          <p:nvPr/>
        </p:nvSpPr>
        <p:spPr>
          <a:xfrm>
            <a:off x="3477662" y="579224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9" name="Flowchart: Connector 28">
            <a:extLst>
              <a:ext uri="{FF2B5EF4-FFF2-40B4-BE49-F238E27FC236}">
                <a16:creationId xmlns:a16="http://schemas.microsoft.com/office/drawing/2014/main" id="{4153964A-61F3-4549-8F3F-4E6CAC6BDA54}"/>
              </a:ext>
            </a:extLst>
          </p:cNvPr>
          <p:cNvSpPr/>
          <p:nvPr/>
        </p:nvSpPr>
        <p:spPr>
          <a:xfrm>
            <a:off x="3638977" y="595443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3" name="Flowchart: Connector 42">
            <a:extLst>
              <a:ext uri="{FF2B5EF4-FFF2-40B4-BE49-F238E27FC236}">
                <a16:creationId xmlns:a16="http://schemas.microsoft.com/office/drawing/2014/main" id="{AD89EA70-5F0C-45E7-9939-3BA86C3833E4}"/>
              </a:ext>
            </a:extLst>
          </p:cNvPr>
          <p:cNvSpPr/>
          <p:nvPr/>
        </p:nvSpPr>
        <p:spPr>
          <a:xfrm>
            <a:off x="3720416" y="564356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4" name="Flowchart: Connector 43">
            <a:extLst>
              <a:ext uri="{FF2B5EF4-FFF2-40B4-BE49-F238E27FC236}">
                <a16:creationId xmlns:a16="http://schemas.microsoft.com/office/drawing/2014/main" id="{FE447A70-959F-4BAC-A23B-E8F6AFBD6100}"/>
              </a:ext>
            </a:extLst>
          </p:cNvPr>
          <p:cNvSpPr/>
          <p:nvPr/>
        </p:nvSpPr>
        <p:spPr>
          <a:xfrm>
            <a:off x="3956494" y="571790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5" name="Flowchart: Connector 44">
            <a:extLst>
              <a:ext uri="{FF2B5EF4-FFF2-40B4-BE49-F238E27FC236}">
                <a16:creationId xmlns:a16="http://schemas.microsoft.com/office/drawing/2014/main" id="{0EFA1AFE-DEC0-471B-A2A5-0752A225DF70}"/>
              </a:ext>
            </a:extLst>
          </p:cNvPr>
          <p:cNvSpPr/>
          <p:nvPr/>
        </p:nvSpPr>
        <p:spPr>
          <a:xfrm>
            <a:off x="4022528" y="549489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6" name="Flowchart: Connector 45">
            <a:extLst>
              <a:ext uri="{FF2B5EF4-FFF2-40B4-BE49-F238E27FC236}">
                <a16:creationId xmlns:a16="http://schemas.microsoft.com/office/drawing/2014/main" id="{82484A2C-2378-4731-B4C4-8CF2F57EFF59}"/>
              </a:ext>
            </a:extLst>
          </p:cNvPr>
          <p:cNvSpPr/>
          <p:nvPr/>
        </p:nvSpPr>
        <p:spPr>
          <a:xfrm>
            <a:off x="3727796" y="542223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8" name="Flowchart: Connector 47">
            <a:extLst>
              <a:ext uri="{FF2B5EF4-FFF2-40B4-BE49-F238E27FC236}">
                <a16:creationId xmlns:a16="http://schemas.microsoft.com/office/drawing/2014/main" id="{003C0860-9AB1-4440-80D1-A1A27ADACBF5}"/>
              </a:ext>
            </a:extLst>
          </p:cNvPr>
          <p:cNvSpPr/>
          <p:nvPr/>
        </p:nvSpPr>
        <p:spPr>
          <a:xfrm>
            <a:off x="4151925" y="52955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9" name="Flowchart: Connector 48">
            <a:extLst>
              <a:ext uri="{FF2B5EF4-FFF2-40B4-BE49-F238E27FC236}">
                <a16:creationId xmlns:a16="http://schemas.microsoft.com/office/drawing/2014/main" id="{C7B75B3C-3CE4-4D7A-91E9-9A868CC07604}"/>
              </a:ext>
            </a:extLst>
          </p:cNvPr>
          <p:cNvSpPr/>
          <p:nvPr/>
        </p:nvSpPr>
        <p:spPr>
          <a:xfrm>
            <a:off x="4358413" y="529002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0" name="Flowchart: Connector 49">
            <a:extLst>
              <a:ext uri="{FF2B5EF4-FFF2-40B4-BE49-F238E27FC236}">
                <a16:creationId xmlns:a16="http://schemas.microsoft.com/office/drawing/2014/main" id="{C293DD3A-93D4-4CBA-84CD-AF3B0C855231}"/>
              </a:ext>
            </a:extLst>
          </p:cNvPr>
          <p:cNvSpPr/>
          <p:nvPr/>
        </p:nvSpPr>
        <p:spPr>
          <a:xfrm>
            <a:off x="4659403" y="507356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1" name="Flowchart: Connector 50">
            <a:extLst>
              <a:ext uri="{FF2B5EF4-FFF2-40B4-BE49-F238E27FC236}">
                <a16:creationId xmlns:a16="http://schemas.microsoft.com/office/drawing/2014/main" id="{8CFE108C-100E-41EC-BB7E-094FBF82AC2E}"/>
              </a:ext>
            </a:extLst>
          </p:cNvPr>
          <p:cNvSpPr/>
          <p:nvPr/>
        </p:nvSpPr>
        <p:spPr>
          <a:xfrm>
            <a:off x="5020340" y="480434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2" name="Flowchart: Connector 51">
            <a:extLst>
              <a:ext uri="{FF2B5EF4-FFF2-40B4-BE49-F238E27FC236}">
                <a16:creationId xmlns:a16="http://schemas.microsoft.com/office/drawing/2014/main" id="{B2DBBFE6-9977-4E56-9C76-7B22BFD1A21E}"/>
              </a:ext>
            </a:extLst>
          </p:cNvPr>
          <p:cNvSpPr/>
          <p:nvPr/>
        </p:nvSpPr>
        <p:spPr>
          <a:xfrm>
            <a:off x="5372435" y="455986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3" name="Flowchart: Connector 52">
            <a:extLst>
              <a:ext uri="{FF2B5EF4-FFF2-40B4-BE49-F238E27FC236}">
                <a16:creationId xmlns:a16="http://schemas.microsoft.com/office/drawing/2014/main" id="{FD31F5B2-9C5A-4034-A36D-B8426C98C8C2}"/>
              </a:ext>
            </a:extLst>
          </p:cNvPr>
          <p:cNvSpPr/>
          <p:nvPr/>
        </p:nvSpPr>
        <p:spPr>
          <a:xfrm>
            <a:off x="5890349" y="42632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4" name="Flowchart: Connector 53">
            <a:extLst>
              <a:ext uri="{FF2B5EF4-FFF2-40B4-BE49-F238E27FC236}">
                <a16:creationId xmlns:a16="http://schemas.microsoft.com/office/drawing/2014/main" id="{69E7DF23-40A8-49F1-98CC-994F8A30E66A}"/>
              </a:ext>
            </a:extLst>
          </p:cNvPr>
          <p:cNvSpPr/>
          <p:nvPr/>
        </p:nvSpPr>
        <p:spPr>
          <a:xfrm>
            <a:off x="6302211" y="402255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5" name="Flowchart: Connector 54">
            <a:extLst>
              <a:ext uri="{FF2B5EF4-FFF2-40B4-BE49-F238E27FC236}">
                <a16:creationId xmlns:a16="http://schemas.microsoft.com/office/drawing/2014/main" id="{58B778BE-F6E9-4A35-8D5E-93EFACA71CEB}"/>
              </a:ext>
            </a:extLst>
          </p:cNvPr>
          <p:cNvSpPr/>
          <p:nvPr/>
        </p:nvSpPr>
        <p:spPr>
          <a:xfrm>
            <a:off x="6716278" y="3858779"/>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6" name="Flowchart: Connector 55">
            <a:extLst>
              <a:ext uri="{FF2B5EF4-FFF2-40B4-BE49-F238E27FC236}">
                <a16:creationId xmlns:a16="http://schemas.microsoft.com/office/drawing/2014/main" id="{DA82B541-25FF-4F64-A91C-7C736B5EA8F8}"/>
              </a:ext>
            </a:extLst>
          </p:cNvPr>
          <p:cNvSpPr/>
          <p:nvPr/>
        </p:nvSpPr>
        <p:spPr>
          <a:xfrm>
            <a:off x="7228428" y="37921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7" name="Flowchart: Connector 56">
            <a:extLst>
              <a:ext uri="{FF2B5EF4-FFF2-40B4-BE49-F238E27FC236}">
                <a16:creationId xmlns:a16="http://schemas.microsoft.com/office/drawing/2014/main" id="{67AB0C8F-287A-443B-A377-3031D020419C}"/>
              </a:ext>
            </a:extLst>
          </p:cNvPr>
          <p:cNvSpPr/>
          <p:nvPr/>
        </p:nvSpPr>
        <p:spPr>
          <a:xfrm>
            <a:off x="4443866" y="505280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8" name="Flowchart: Connector 57">
            <a:extLst>
              <a:ext uri="{FF2B5EF4-FFF2-40B4-BE49-F238E27FC236}">
                <a16:creationId xmlns:a16="http://schemas.microsoft.com/office/drawing/2014/main" id="{D530085E-D325-477D-B99E-9A4E52153C1E}"/>
              </a:ext>
            </a:extLst>
          </p:cNvPr>
          <p:cNvSpPr/>
          <p:nvPr/>
        </p:nvSpPr>
        <p:spPr>
          <a:xfrm>
            <a:off x="4836983" y="513295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9" name="Flowchart: Connector 58">
            <a:extLst>
              <a:ext uri="{FF2B5EF4-FFF2-40B4-BE49-F238E27FC236}">
                <a16:creationId xmlns:a16="http://schemas.microsoft.com/office/drawing/2014/main" id="{B6DF8FD5-0FC1-423B-98BD-F279579B68CB}"/>
              </a:ext>
            </a:extLst>
          </p:cNvPr>
          <p:cNvSpPr/>
          <p:nvPr/>
        </p:nvSpPr>
        <p:spPr>
          <a:xfrm>
            <a:off x="4727862" y="48011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0" name="Flowchart: Connector 59">
            <a:extLst>
              <a:ext uri="{FF2B5EF4-FFF2-40B4-BE49-F238E27FC236}">
                <a16:creationId xmlns:a16="http://schemas.microsoft.com/office/drawing/2014/main" id="{2B4513A9-AAE1-4A85-B840-43D72FFEE8F2}"/>
              </a:ext>
            </a:extLst>
          </p:cNvPr>
          <p:cNvSpPr/>
          <p:nvPr/>
        </p:nvSpPr>
        <p:spPr>
          <a:xfrm>
            <a:off x="5068671" y="455232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1" name="Flowchart: Connector 60">
            <a:extLst>
              <a:ext uri="{FF2B5EF4-FFF2-40B4-BE49-F238E27FC236}">
                <a16:creationId xmlns:a16="http://schemas.microsoft.com/office/drawing/2014/main" id="{3F5E0793-5D15-4B3E-8290-C6F13C5BF0FE}"/>
              </a:ext>
            </a:extLst>
          </p:cNvPr>
          <p:cNvSpPr/>
          <p:nvPr/>
        </p:nvSpPr>
        <p:spPr>
          <a:xfrm>
            <a:off x="5239616" y="48011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2" name="Flowchart: Connector 61">
            <a:extLst>
              <a:ext uri="{FF2B5EF4-FFF2-40B4-BE49-F238E27FC236}">
                <a16:creationId xmlns:a16="http://schemas.microsoft.com/office/drawing/2014/main" id="{42633BCC-E75C-46B5-A5D6-CFEB5A75B9C8}"/>
              </a:ext>
            </a:extLst>
          </p:cNvPr>
          <p:cNvSpPr/>
          <p:nvPr/>
        </p:nvSpPr>
        <p:spPr>
          <a:xfrm>
            <a:off x="5458315" y="476247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3" name="Flowchart: Connector 62">
            <a:extLst>
              <a:ext uri="{FF2B5EF4-FFF2-40B4-BE49-F238E27FC236}">
                <a16:creationId xmlns:a16="http://schemas.microsoft.com/office/drawing/2014/main" id="{08CD6C6B-5F94-4A64-8C55-9D49FAD4E6AC}"/>
              </a:ext>
            </a:extLst>
          </p:cNvPr>
          <p:cNvSpPr/>
          <p:nvPr/>
        </p:nvSpPr>
        <p:spPr>
          <a:xfrm>
            <a:off x="5643623" y="451608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4" name="Flowchart: Connector 63">
            <a:extLst>
              <a:ext uri="{FF2B5EF4-FFF2-40B4-BE49-F238E27FC236}">
                <a16:creationId xmlns:a16="http://schemas.microsoft.com/office/drawing/2014/main" id="{1402AADB-E749-4E03-8102-3EA8E57948BB}"/>
              </a:ext>
            </a:extLst>
          </p:cNvPr>
          <p:cNvSpPr/>
          <p:nvPr/>
        </p:nvSpPr>
        <p:spPr>
          <a:xfrm>
            <a:off x="5607088" y="423991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5" name="Flowchart: Connector 64">
            <a:extLst>
              <a:ext uri="{FF2B5EF4-FFF2-40B4-BE49-F238E27FC236}">
                <a16:creationId xmlns:a16="http://schemas.microsoft.com/office/drawing/2014/main" id="{701D5D76-D3BF-4E3C-A454-DDF3850AC0BA}"/>
              </a:ext>
            </a:extLst>
          </p:cNvPr>
          <p:cNvSpPr/>
          <p:nvPr/>
        </p:nvSpPr>
        <p:spPr>
          <a:xfrm>
            <a:off x="5931459" y="404726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6" name="Flowchart: Connector 65">
            <a:extLst>
              <a:ext uri="{FF2B5EF4-FFF2-40B4-BE49-F238E27FC236}">
                <a16:creationId xmlns:a16="http://schemas.microsoft.com/office/drawing/2014/main" id="{6FD2342F-63E1-45A8-B218-64E4ADCA711A}"/>
              </a:ext>
            </a:extLst>
          </p:cNvPr>
          <p:cNvSpPr/>
          <p:nvPr/>
        </p:nvSpPr>
        <p:spPr>
          <a:xfrm>
            <a:off x="6074465" y="419307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7" name="Flowchart: Connector 66">
            <a:extLst>
              <a:ext uri="{FF2B5EF4-FFF2-40B4-BE49-F238E27FC236}">
                <a16:creationId xmlns:a16="http://schemas.microsoft.com/office/drawing/2014/main" id="{03DDEA39-950D-47DB-B8C3-30D331414139}"/>
              </a:ext>
            </a:extLst>
          </p:cNvPr>
          <p:cNvSpPr/>
          <p:nvPr/>
        </p:nvSpPr>
        <p:spPr>
          <a:xfrm>
            <a:off x="6351189" y="419307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8" name="Flowchart: Connector 67">
            <a:extLst>
              <a:ext uri="{FF2B5EF4-FFF2-40B4-BE49-F238E27FC236}">
                <a16:creationId xmlns:a16="http://schemas.microsoft.com/office/drawing/2014/main" id="{5D8A21AD-ED02-47A1-9F7E-4A9A9DE991EA}"/>
              </a:ext>
            </a:extLst>
          </p:cNvPr>
          <p:cNvSpPr/>
          <p:nvPr/>
        </p:nvSpPr>
        <p:spPr>
          <a:xfrm>
            <a:off x="6600404" y="416557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9" name="Flowchart: Connector 68">
            <a:extLst>
              <a:ext uri="{FF2B5EF4-FFF2-40B4-BE49-F238E27FC236}">
                <a16:creationId xmlns:a16="http://schemas.microsoft.com/office/drawing/2014/main" id="{52B3D88D-5B5E-47FE-86DB-B658F7B1670E}"/>
              </a:ext>
            </a:extLst>
          </p:cNvPr>
          <p:cNvSpPr/>
          <p:nvPr/>
        </p:nvSpPr>
        <p:spPr>
          <a:xfrm>
            <a:off x="6477740" y="377565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0" name="Flowchart: Connector 69">
            <a:extLst>
              <a:ext uri="{FF2B5EF4-FFF2-40B4-BE49-F238E27FC236}">
                <a16:creationId xmlns:a16="http://schemas.microsoft.com/office/drawing/2014/main" id="{4E8E1D95-D4EA-414C-8264-442C7DB2C39A}"/>
              </a:ext>
            </a:extLst>
          </p:cNvPr>
          <p:cNvSpPr/>
          <p:nvPr/>
        </p:nvSpPr>
        <p:spPr>
          <a:xfrm>
            <a:off x="6487138" y="398455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1" name="Flowchart: Connector 70">
            <a:extLst>
              <a:ext uri="{FF2B5EF4-FFF2-40B4-BE49-F238E27FC236}">
                <a16:creationId xmlns:a16="http://schemas.microsoft.com/office/drawing/2014/main" id="{E309D1F6-C6E3-49A3-83E1-12CA7F0E05D2}"/>
              </a:ext>
            </a:extLst>
          </p:cNvPr>
          <p:cNvSpPr/>
          <p:nvPr/>
        </p:nvSpPr>
        <p:spPr>
          <a:xfrm>
            <a:off x="6783131" y="402255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2" name="Flowchart: Connector 71">
            <a:extLst>
              <a:ext uri="{FF2B5EF4-FFF2-40B4-BE49-F238E27FC236}">
                <a16:creationId xmlns:a16="http://schemas.microsoft.com/office/drawing/2014/main" id="{AF8F002C-108F-43C3-A22C-AD18E32C5A1A}"/>
              </a:ext>
            </a:extLst>
          </p:cNvPr>
          <p:cNvSpPr/>
          <p:nvPr/>
        </p:nvSpPr>
        <p:spPr>
          <a:xfrm>
            <a:off x="7078280" y="399620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3" name="Flowchart: Connector 72">
            <a:extLst>
              <a:ext uri="{FF2B5EF4-FFF2-40B4-BE49-F238E27FC236}">
                <a16:creationId xmlns:a16="http://schemas.microsoft.com/office/drawing/2014/main" id="{35AF18BE-832A-498C-B90F-5382FE03FD40}"/>
              </a:ext>
            </a:extLst>
          </p:cNvPr>
          <p:cNvSpPr/>
          <p:nvPr/>
        </p:nvSpPr>
        <p:spPr>
          <a:xfrm>
            <a:off x="7098835" y="36096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4" name="Flowchart: Connector 73">
            <a:extLst>
              <a:ext uri="{FF2B5EF4-FFF2-40B4-BE49-F238E27FC236}">
                <a16:creationId xmlns:a16="http://schemas.microsoft.com/office/drawing/2014/main" id="{DADCF77A-4FEC-4B18-BA8D-282647315BDE}"/>
              </a:ext>
            </a:extLst>
          </p:cNvPr>
          <p:cNvSpPr/>
          <p:nvPr/>
        </p:nvSpPr>
        <p:spPr>
          <a:xfrm>
            <a:off x="6926954" y="382753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5" name="Flowchart: Connector 74">
            <a:extLst>
              <a:ext uri="{FF2B5EF4-FFF2-40B4-BE49-F238E27FC236}">
                <a16:creationId xmlns:a16="http://schemas.microsoft.com/office/drawing/2014/main" id="{5C534E12-0ED5-4282-9357-5176F2C3508E}"/>
              </a:ext>
            </a:extLst>
          </p:cNvPr>
          <p:cNvSpPr/>
          <p:nvPr/>
        </p:nvSpPr>
        <p:spPr>
          <a:xfrm>
            <a:off x="7269420" y="402645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6" name="Flowchart: Connector 75">
            <a:extLst>
              <a:ext uri="{FF2B5EF4-FFF2-40B4-BE49-F238E27FC236}">
                <a16:creationId xmlns:a16="http://schemas.microsoft.com/office/drawing/2014/main" id="{C274C5CE-FEF5-4D83-9463-EDF3A3E4C639}"/>
              </a:ext>
            </a:extLst>
          </p:cNvPr>
          <p:cNvSpPr/>
          <p:nvPr/>
        </p:nvSpPr>
        <p:spPr>
          <a:xfrm>
            <a:off x="6869865" y="416862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7" name="Flowchart: Connector 76">
            <a:extLst>
              <a:ext uri="{FF2B5EF4-FFF2-40B4-BE49-F238E27FC236}">
                <a16:creationId xmlns:a16="http://schemas.microsoft.com/office/drawing/2014/main" id="{2F4D825C-DA87-4E99-9D8B-4A53D7B3FCD6}"/>
              </a:ext>
            </a:extLst>
          </p:cNvPr>
          <p:cNvSpPr/>
          <p:nvPr/>
        </p:nvSpPr>
        <p:spPr>
          <a:xfrm>
            <a:off x="7166672" y="419668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8" name="Flowchart: Connector 77">
            <a:extLst>
              <a:ext uri="{FF2B5EF4-FFF2-40B4-BE49-F238E27FC236}">
                <a16:creationId xmlns:a16="http://schemas.microsoft.com/office/drawing/2014/main" id="{92774E08-D912-4C62-BD11-1C100FCA9407}"/>
              </a:ext>
            </a:extLst>
          </p:cNvPr>
          <p:cNvSpPr/>
          <p:nvPr/>
        </p:nvSpPr>
        <p:spPr>
          <a:xfrm>
            <a:off x="6471860" y="430190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9" name="Flowchart: Connector 78">
            <a:extLst>
              <a:ext uri="{FF2B5EF4-FFF2-40B4-BE49-F238E27FC236}">
                <a16:creationId xmlns:a16="http://schemas.microsoft.com/office/drawing/2014/main" id="{2933E1DB-2E1F-4457-91DA-17C0A86C05AF}"/>
              </a:ext>
            </a:extLst>
          </p:cNvPr>
          <p:cNvSpPr/>
          <p:nvPr/>
        </p:nvSpPr>
        <p:spPr>
          <a:xfrm>
            <a:off x="7478348" y="377919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0" name="Flowchart: Connector 79">
            <a:extLst>
              <a:ext uri="{FF2B5EF4-FFF2-40B4-BE49-F238E27FC236}">
                <a16:creationId xmlns:a16="http://schemas.microsoft.com/office/drawing/2014/main" id="{F9AB12E2-1ADA-4C09-B49E-3A4B54DF4223}"/>
              </a:ext>
            </a:extLst>
          </p:cNvPr>
          <p:cNvSpPr/>
          <p:nvPr/>
        </p:nvSpPr>
        <p:spPr>
          <a:xfrm>
            <a:off x="5334763" y="43142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1" name="Flowchart: Connector 80">
            <a:extLst>
              <a:ext uri="{FF2B5EF4-FFF2-40B4-BE49-F238E27FC236}">
                <a16:creationId xmlns:a16="http://schemas.microsoft.com/office/drawing/2014/main" id="{AAC52223-6A6E-4EAE-9E8C-1BD91452E415}"/>
              </a:ext>
            </a:extLst>
          </p:cNvPr>
          <p:cNvSpPr/>
          <p:nvPr/>
        </p:nvSpPr>
        <p:spPr>
          <a:xfrm>
            <a:off x="5714718" y="407524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 name="Oval 7">
            <a:extLst>
              <a:ext uri="{FF2B5EF4-FFF2-40B4-BE49-F238E27FC236}">
                <a16:creationId xmlns:a16="http://schemas.microsoft.com/office/drawing/2014/main" id="{1AD75FBC-D013-4C07-8497-2A8642C7DA95}"/>
              </a:ext>
            </a:extLst>
          </p:cNvPr>
          <p:cNvSpPr/>
          <p:nvPr/>
        </p:nvSpPr>
        <p:spPr>
          <a:xfrm>
            <a:off x="5700033" y="1576846"/>
            <a:ext cx="326550" cy="506179"/>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90" name="Oval 89">
            <a:extLst>
              <a:ext uri="{FF2B5EF4-FFF2-40B4-BE49-F238E27FC236}">
                <a16:creationId xmlns:a16="http://schemas.microsoft.com/office/drawing/2014/main" id="{926CB37C-6B86-401E-A019-CF298BE91E86}"/>
              </a:ext>
            </a:extLst>
          </p:cNvPr>
          <p:cNvSpPr/>
          <p:nvPr/>
        </p:nvSpPr>
        <p:spPr>
          <a:xfrm>
            <a:off x="5680913" y="2543862"/>
            <a:ext cx="326550" cy="506179"/>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5" name="Straight Connector 4">
            <a:extLst>
              <a:ext uri="{FF2B5EF4-FFF2-40B4-BE49-F238E27FC236}">
                <a16:creationId xmlns:a16="http://schemas.microsoft.com/office/drawing/2014/main" id="{F776A6F9-08C7-4DD2-AD4E-DB09B6ADEA71}"/>
              </a:ext>
            </a:extLst>
          </p:cNvPr>
          <p:cNvCxnSpPr/>
          <p:nvPr/>
        </p:nvCxnSpPr>
        <p:spPr>
          <a:xfrm>
            <a:off x="8364360" y="1361198"/>
            <a:ext cx="0" cy="48095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3052E29-2963-41D5-9193-78A26411FE50}"/>
              </a:ext>
            </a:extLst>
          </p:cNvPr>
          <p:cNvCxnSpPr>
            <a:cxnSpLocks/>
          </p:cNvCxnSpPr>
          <p:nvPr/>
        </p:nvCxnSpPr>
        <p:spPr>
          <a:xfrm>
            <a:off x="8185525" y="1396472"/>
            <a:ext cx="178837" cy="18037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EA4A8CC-6F1C-4015-B372-92F633399DB4}"/>
              </a:ext>
            </a:extLst>
          </p:cNvPr>
          <p:cNvCxnSpPr>
            <a:cxnSpLocks/>
          </p:cNvCxnSpPr>
          <p:nvPr/>
        </p:nvCxnSpPr>
        <p:spPr>
          <a:xfrm flipH="1">
            <a:off x="8377647" y="1396473"/>
            <a:ext cx="179555" cy="17955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485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6A95C-AFCD-4E17-B40F-87430B1041C6}"/>
              </a:ext>
            </a:extLst>
          </p:cNvPr>
          <p:cNvSpPr>
            <a:spLocks noGrp="1"/>
          </p:cNvSpPr>
          <p:nvPr>
            <p:ph idx="1"/>
          </p:nvPr>
        </p:nvSpPr>
        <p:spPr>
          <a:xfrm>
            <a:off x="172286" y="1321908"/>
            <a:ext cx="12019714" cy="4846320"/>
          </a:xfrm>
        </p:spPr>
        <p:txBody>
          <a:bodyPr/>
          <a:lstStyle/>
          <a:p>
            <a:r>
              <a:rPr lang="en-US" sz="1995" dirty="0"/>
              <a:t>Simple, fast, customizable fitting procedure to model memory and non-linearity</a:t>
            </a:r>
          </a:p>
          <a:p>
            <a:r>
              <a:rPr lang="en-US" sz="1995" dirty="0"/>
              <a:t>Based on I/Q (time domain, wideband) measurement data from your PA</a:t>
            </a:r>
          </a:p>
          <a:p>
            <a:r>
              <a:rPr lang="en-US" sz="1995" dirty="0"/>
              <a:t>Generalized model including memory lead and lag terms with a causal response implementation</a:t>
            </a:r>
          </a:p>
        </p:txBody>
      </p:sp>
      <p:sp>
        <p:nvSpPr>
          <p:cNvPr id="2" name="Title 1">
            <a:extLst>
              <a:ext uri="{FF2B5EF4-FFF2-40B4-BE49-F238E27FC236}">
                <a16:creationId xmlns:a16="http://schemas.microsoft.com/office/drawing/2014/main" id="{90C66524-97EB-4FE5-B375-6487C8A6FD98}"/>
              </a:ext>
            </a:extLst>
          </p:cNvPr>
          <p:cNvSpPr>
            <a:spLocks noGrp="1"/>
          </p:cNvSpPr>
          <p:nvPr>
            <p:ph type="title"/>
          </p:nvPr>
        </p:nvSpPr>
        <p:spPr/>
        <p:txBody>
          <a:bodyPr/>
          <a:lstStyle/>
          <a:p>
            <a:r>
              <a:rPr lang="en-US" b="0" dirty="0"/>
              <a:t>Fitting Memory Polynomial Series with MATLAB</a:t>
            </a:r>
          </a:p>
        </p:txBody>
      </p:sp>
      <p:pic>
        <p:nvPicPr>
          <p:cNvPr id="5" name="Picture 4">
            <a:extLst>
              <a:ext uri="{FF2B5EF4-FFF2-40B4-BE49-F238E27FC236}">
                <a16:creationId xmlns:a16="http://schemas.microsoft.com/office/drawing/2014/main" id="{1B425EE2-03C4-417D-9CEF-730E606DFE93}"/>
              </a:ext>
            </a:extLst>
          </p:cNvPr>
          <p:cNvPicPr>
            <a:picLocks noChangeAspect="1"/>
          </p:cNvPicPr>
          <p:nvPr/>
        </p:nvPicPr>
        <p:blipFill>
          <a:blip r:embed="rId3"/>
          <a:stretch>
            <a:fillRect/>
          </a:stretch>
        </p:blipFill>
        <p:spPr>
          <a:xfrm>
            <a:off x="1078743" y="3992790"/>
            <a:ext cx="6467020" cy="1174721"/>
          </a:xfrm>
          <a:prstGeom prst="rect">
            <a:avLst/>
          </a:prstGeom>
        </p:spPr>
      </p:pic>
      <p:pic>
        <p:nvPicPr>
          <p:cNvPr id="6" name="Picture 5">
            <a:extLst>
              <a:ext uri="{FF2B5EF4-FFF2-40B4-BE49-F238E27FC236}">
                <a16:creationId xmlns:a16="http://schemas.microsoft.com/office/drawing/2014/main" id="{814DED67-8E97-4491-8CE8-853957A50316}"/>
              </a:ext>
            </a:extLst>
          </p:cNvPr>
          <p:cNvPicPr>
            <a:picLocks noChangeAspect="1"/>
          </p:cNvPicPr>
          <p:nvPr/>
        </p:nvPicPr>
        <p:blipFill>
          <a:blip r:embed="rId4"/>
          <a:stretch>
            <a:fillRect/>
          </a:stretch>
        </p:blipFill>
        <p:spPr>
          <a:xfrm>
            <a:off x="181887" y="2599077"/>
            <a:ext cx="5847853" cy="1200372"/>
          </a:xfrm>
          <a:prstGeom prst="rect">
            <a:avLst/>
          </a:prstGeom>
          <a:effectLst>
            <a:outerShdw blurRad="50800" dist="38100" dir="2700000" algn="tl" rotWithShape="0">
              <a:prstClr val="black">
                <a:alpha val="40000"/>
              </a:prstClr>
            </a:outerShdw>
          </a:effectLst>
        </p:spPr>
      </p:pic>
      <p:grpSp>
        <p:nvGrpSpPr>
          <p:cNvPr id="23" name="Group 22">
            <a:extLst>
              <a:ext uri="{FF2B5EF4-FFF2-40B4-BE49-F238E27FC236}">
                <a16:creationId xmlns:a16="http://schemas.microsoft.com/office/drawing/2014/main" id="{B3200767-83EF-44D9-9643-F2C52DC9727F}"/>
              </a:ext>
            </a:extLst>
          </p:cNvPr>
          <p:cNvGrpSpPr/>
          <p:nvPr/>
        </p:nvGrpSpPr>
        <p:grpSpPr>
          <a:xfrm>
            <a:off x="6792675" y="4201123"/>
            <a:ext cx="3195226" cy="1097041"/>
            <a:chOff x="6672064" y="4725144"/>
            <a:chExt cx="3203151" cy="1099761"/>
          </a:xfrm>
        </p:grpSpPr>
        <p:sp>
          <p:nvSpPr>
            <p:cNvPr id="7" name="Oval 6">
              <a:extLst>
                <a:ext uri="{FF2B5EF4-FFF2-40B4-BE49-F238E27FC236}">
                  <a16:creationId xmlns:a16="http://schemas.microsoft.com/office/drawing/2014/main" id="{D8C060B7-DEDA-4A9C-B0AC-69D6A92C94AD}"/>
                </a:ext>
              </a:extLst>
            </p:cNvPr>
            <p:cNvSpPr/>
            <p:nvPr/>
          </p:nvSpPr>
          <p:spPr>
            <a:xfrm>
              <a:off x="6672064" y="4725144"/>
              <a:ext cx="491389" cy="5040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10" name="Straight Arrow Connector 9">
              <a:extLst>
                <a:ext uri="{FF2B5EF4-FFF2-40B4-BE49-F238E27FC236}">
                  <a16:creationId xmlns:a16="http://schemas.microsoft.com/office/drawing/2014/main" id="{0A2CF02C-D37C-46DC-B141-8BFC3B634CD8}"/>
                </a:ext>
              </a:extLst>
            </p:cNvPr>
            <p:cNvCxnSpPr>
              <a:cxnSpLocks/>
            </p:cNvCxnSpPr>
            <p:nvPr/>
          </p:nvCxnSpPr>
          <p:spPr>
            <a:xfrm>
              <a:off x="7163453" y="5065175"/>
              <a:ext cx="571139" cy="435643"/>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DA570F-154E-4446-A26B-23A318186A55}"/>
                </a:ext>
              </a:extLst>
            </p:cNvPr>
            <p:cNvSpPr txBox="1"/>
            <p:nvPr/>
          </p:nvSpPr>
          <p:spPr>
            <a:xfrm>
              <a:off x="6998410" y="5424795"/>
              <a:ext cx="2876805" cy="400110"/>
            </a:xfrm>
            <a:prstGeom prst="rect">
              <a:avLst/>
            </a:prstGeom>
            <a:noFill/>
          </p:spPr>
          <p:txBody>
            <a:bodyPr wrap="square" rtlCol="0">
              <a:spAutoFit/>
            </a:bodyPr>
            <a:lstStyle/>
            <a:p>
              <a:r>
                <a:rPr lang="en-US" sz="1995" dirty="0">
                  <a:solidFill>
                    <a:schemeClr val="tx2"/>
                  </a:solidFill>
                  <a:latin typeface="Arial" pitchFamily="34" charset="0"/>
                  <a:cs typeface="Arial" pitchFamily="34" charset="0"/>
                </a:rPr>
                <a:t>Degree of non-linearity</a:t>
              </a:r>
            </a:p>
          </p:txBody>
        </p:sp>
      </p:grpSp>
      <p:grpSp>
        <p:nvGrpSpPr>
          <p:cNvPr id="22" name="Group 21">
            <a:extLst>
              <a:ext uri="{FF2B5EF4-FFF2-40B4-BE49-F238E27FC236}">
                <a16:creationId xmlns:a16="http://schemas.microsoft.com/office/drawing/2014/main" id="{138E6E3C-C319-4022-8045-1258A45CDAAB}"/>
              </a:ext>
            </a:extLst>
          </p:cNvPr>
          <p:cNvGrpSpPr/>
          <p:nvPr/>
        </p:nvGrpSpPr>
        <p:grpSpPr>
          <a:xfrm>
            <a:off x="5107627" y="3823795"/>
            <a:ext cx="3258304" cy="1024929"/>
            <a:chOff x="4871864" y="4345745"/>
            <a:chExt cx="3266384" cy="1027471"/>
          </a:xfrm>
        </p:grpSpPr>
        <p:sp>
          <p:nvSpPr>
            <p:cNvPr id="8" name="Oval 7">
              <a:extLst>
                <a:ext uri="{FF2B5EF4-FFF2-40B4-BE49-F238E27FC236}">
                  <a16:creationId xmlns:a16="http://schemas.microsoft.com/office/drawing/2014/main" id="{056A1236-6D26-4C41-83AB-E587E00A40C0}"/>
                </a:ext>
              </a:extLst>
            </p:cNvPr>
            <p:cNvSpPr/>
            <p:nvPr/>
          </p:nvSpPr>
          <p:spPr>
            <a:xfrm>
              <a:off x="4871864" y="4869160"/>
              <a:ext cx="491389" cy="5040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13" name="Straight Arrow Connector 12">
              <a:extLst>
                <a:ext uri="{FF2B5EF4-FFF2-40B4-BE49-F238E27FC236}">
                  <a16:creationId xmlns:a16="http://schemas.microsoft.com/office/drawing/2014/main" id="{F77D7DB6-8183-4D43-8988-E79F93FE5664}"/>
                </a:ext>
              </a:extLst>
            </p:cNvPr>
            <p:cNvCxnSpPr>
              <a:cxnSpLocks/>
              <a:endCxn id="16" idx="1"/>
            </p:cNvCxnSpPr>
            <p:nvPr/>
          </p:nvCxnSpPr>
          <p:spPr>
            <a:xfrm flipV="1">
              <a:off x="5258037" y="4545800"/>
              <a:ext cx="676292" cy="36079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784DE67-B0B5-40F7-BBF5-8BA3257CDDF4}"/>
                </a:ext>
              </a:extLst>
            </p:cNvPr>
            <p:cNvSpPr txBox="1"/>
            <p:nvPr/>
          </p:nvSpPr>
          <p:spPr>
            <a:xfrm>
              <a:off x="5934329" y="4345745"/>
              <a:ext cx="2203919" cy="400110"/>
            </a:xfrm>
            <a:prstGeom prst="rect">
              <a:avLst/>
            </a:prstGeom>
            <a:noFill/>
          </p:spPr>
          <p:txBody>
            <a:bodyPr wrap="square" rtlCol="0">
              <a:spAutoFit/>
            </a:bodyPr>
            <a:lstStyle/>
            <a:p>
              <a:r>
                <a:rPr lang="en-US" sz="1995" dirty="0">
                  <a:solidFill>
                    <a:schemeClr val="tx2"/>
                  </a:solidFill>
                  <a:latin typeface="Arial" pitchFamily="34" charset="0"/>
                  <a:cs typeface="Arial" pitchFamily="34" charset="0"/>
                </a:rPr>
                <a:t>Memory length</a:t>
              </a:r>
            </a:p>
          </p:txBody>
        </p:sp>
      </p:grpSp>
      <p:grpSp>
        <p:nvGrpSpPr>
          <p:cNvPr id="26" name="Group 25">
            <a:extLst>
              <a:ext uri="{FF2B5EF4-FFF2-40B4-BE49-F238E27FC236}">
                <a16:creationId xmlns:a16="http://schemas.microsoft.com/office/drawing/2014/main" id="{816256C0-22FC-72A2-5ABE-A67E7A72F567}"/>
              </a:ext>
            </a:extLst>
          </p:cNvPr>
          <p:cNvGrpSpPr/>
          <p:nvPr/>
        </p:nvGrpSpPr>
        <p:grpSpPr>
          <a:xfrm>
            <a:off x="722567" y="4353861"/>
            <a:ext cx="11003723" cy="2428253"/>
            <a:chOff x="722567" y="4353861"/>
            <a:chExt cx="11003723" cy="2428253"/>
          </a:xfrm>
        </p:grpSpPr>
        <p:grpSp>
          <p:nvGrpSpPr>
            <p:cNvPr id="11" name="Group 10">
              <a:extLst>
                <a:ext uri="{FF2B5EF4-FFF2-40B4-BE49-F238E27FC236}">
                  <a16:creationId xmlns:a16="http://schemas.microsoft.com/office/drawing/2014/main" id="{93A11031-826D-34DC-E634-5A1F2AEBDDF2}"/>
                </a:ext>
              </a:extLst>
            </p:cNvPr>
            <p:cNvGrpSpPr/>
            <p:nvPr/>
          </p:nvGrpSpPr>
          <p:grpSpPr>
            <a:xfrm>
              <a:off x="722567" y="4974879"/>
              <a:ext cx="11003723" cy="1807235"/>
              <a:chOff x="623175" y="4063982"/>
              <a:chExt cx="11003723" cy="1807235"/>
            </a:xfrm>
          </p:grpSpPr>
          <p:pic>
            <p:nvPicPr>
              <p:cNvPr id="12" name="Picture 11">
                <a:extLst>
                  <a:ext uri="{FF2B5EF4-FFF2-40B4-BE49-F238E27FC236}">
                    <a16:creationId xmlns:a16="http://schemas.microsoft.com/office/drawing/2014/main" id="{1BF377C0-7DD1-356D-44B3-47459AC5838C}"/>
                  </a:ext>
                </a:extLst>
              </p:cNvPr>
              <p:cNvPicPr>
                <a:picLocks noChangeAspect="1"/>
              </p:cNvPicPr>
              <p:nvPr/>
            </p:nvPicPr>
            <p:blipFill rotWithShape="1">
              <a:blip r:embed="rId5"/>
              <a:srcRect t="-2" b="39041"/>
              <a:stretch/>
            </p:blipFill>
            <p:spPr>
              <a:xfrm>
                <a:off x="1427060" y="4887968"/>
                <a:ext cx="10052519" cy="718219"/>
              </a:xfrm>
              <a:prstGeom prst="rect">
                <a:avLst/>
              </a:prstGeom>
            </p:spPr>
          </p:pic>
          <p:sp>
            <p:nvSpPr>
              <p:cNvPr id="14" name="TextBox 13">
                <a:extLst>
                  <a:ext uri="{FF2B5EF4-FFF2-40B4-BE49-F238E27FC236}">
                    <a16:creationId xmlns:a16="http://schemas.microsoft.com/office/drawing/2014/main" id="{BDA1FF86-5053-9BA5-A249-89D3B1574402}"/>
                  </a:ext>
                </a:extLst>
              </p:cNvPr>
              <p:cNvSpPr txBox="1"/>
              <p:nvPr/>
            </p:nvSpPr>
            <p:spPr>
              <a:xfrm>
                <a:off x="1695635" y="4412836"/>
                <a:ext cx="1159292" cy="39934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Order </a:t>
                </a:r>
                <a:r>
                  <a:rPr lang="en-US" sz="1995" dirty="0">
                    <a:solidFill>
                      <a:schemeClr val="tx2"/>
                    </a:solidFill>
                    <a:latin typeface="Arial" pitchFamily="34" charset="0"/>
                    <a:cs typeface="Arial" pitchFamily="34" charset="0"/>
                    <a:sym typeface="Wingdings" panose="05000000000000000000" pitchFamily="2" charset="2"/>
                  </a:rPr>
                  <a:t></a:t>
                </a:r>
                <a:endParaRPr lang="en-US" sz="1995" dirty="0">
                  <a:solidFill>
                    <a:schemeClr val="tx2"/>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6B6CB2DB-88F4-F48F-8F77-FA1D7D204396}"/>
                  </a:ext>
                </a:extLst>
              </p:cNvPr>
              <p:cNvSpPr txBox="1"/>
              <p:nvPr/>
            </p:nvSpPr>
            <p:spPr>
              <a:xfrm rot="10800000">
                <a:off x="768504" y="4702211"/>
                <a:ext cx="798680" cy="1110240"/>
              </a:xfrm>
              <a:prstGeom prst="rect">
                <a:avLst/>
              </a:prstGeom>
              <a:noFill/>
            </p:spPr>
            <p:txBody>
              <a:bodyPr vert="vert270" wrap="none" rtlCol="0">
                <a:spAutoFit/>
              </a:bodyPr>
              <a:lstStyle/>
              <a:p>
                <a:r>
                  <a:rPr lang="en-US" sz="1995" dirty="0">
                    <a:solidFill>
                      <a:schemeClr val="tx2"/>
                    </a:solidFill>
                    <a:latin typeface="Arial" pitchFamily="34" charset="0"/>
                    <a:cs typeface="Arial" pitchFamily="34" charset="0"/>
                  </a:rPr>
                  <a:t>Memory </a:t>
                </a:r>
              </a:p>
              <a:p>
                <a:r>
                  <a:rPr lang="en-US" sz="1995" dirty="0">
                    <a:solidFill>
                      <a:schemeClr val="tx2"/>
                    </a:solidFill>
                    <a:latin typeface="Arial" pitchFamily="34" charset="0"/>
                    <a:cs typeface="Arial" pitchFamily="34" charset="0"/>
                  </a:rPr>
                  <a:t>length </a:t>
                </a:r>
                <a:r>
                  <a:rPr lang="en-US" sz="1995" dirty="0">
                    <a:solidFill>
                      <a:schemeClr val="tx2"/>
                    </a:solidFill>
                    <a:latin typeface="Arial" pitchFamily="34" charset="0"/>
                    <a:cs typeface="Arial" pitchFamily="34" charset="0"/>
                    <a:sym typeface="Wingdings" panose="05000000000000000000" pitchFamily="2" charset="2"/>
                  </a:rPr>
                  <a:t></a:t>
                </a:r>
                <a:endParaRPr lang="en-US" sz="1995" dirty="0">
                  <a:solidFill>
                    <a:schemeClr val="tx2"/>
                  </a:solidFill>
                  <a:latin typeface="Arial" pitchFamily="34" charset="0"/>
                  <a:cs typeface="Arial" pitchFamily="34" charset="0"/>
                </a:endParaRPr>
              </a:p>
            </p:txBody>
          </p:sp>
          <p:sp>
            <p:nvSpPr>
              <p:cNvPr id="18" name="Rectangle: Rounded Corners 17">
                <a:extLst>
                  <a:ext uri="{FF2B5EF4-FFF2-40B4-BE49-F238E27FC236}">
                    <a16:creationId xmlns:a16="http://schemas.microsoft.com/office/drawing/2014/main" id="{0389F715-FCFC-B232-5D24-FEF96D2C6F8E}"/>
                  </a:ext>
                </a:extLst>
              </p:cNvPr>
              <p:cNvSpPr/>
              <p:nvPr/>
            </p:nvSpPr>
            <p:spPr>
              <a:xfrm>
                <a:off x="623175" y="4412838"/>
                <a:ext cx="11003723" cy="1458379"/>
              </a:xfrm>
              <a:prstGeom prst="roundRect">
                <a:avLst>
                  <a:gd name="adj" fmla="val 13589"/>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95" b="1" dirty="0">
                  <a:latin typeface="Arial" pitchFamily="34" charset="0"/>
                  <a:cs typeface="Arial" pitchFamily="34" charset="0"/>
                </a:endParaRPr>
              </a:p>
            </p:txBody>
          </p:sp>
          <p:cxnSp>
            <p:nvCxnSpPr>
              <p:cNvPr id="19" name="Straight Connector 18">
                <a:extLst>
                  <a:ext uri="{FF2B5EF4-FFF2-40B4-BE49-F238E27FC236}">
                    <a16:creationId xmlns:a16="http://schemas.microsoft.com/office/drawing/2014/main" id="{EB8E1976-7E7C-C27D-8D0C-E4088E4FBD18}"/>
                  </a:ext>
                </a:extLst>
              </p:cNvPr>
              <p:cNvCxnSpPr>
                <a:cxnSpLocks/>
              </p:cNvCxnSpPr>
              <p:nvPr/>
            </p:nvCxnSpPr>
            <p:spPr>
              <a:xfrm>
                <a:off x="4015153" y="4063982"/>
                <a:ext cx="356932" cy="348855"/>
              </a:xfrm>
              <a:prstGeom prst="line">
                <a:avLst/>
              </a:prstGeom>
              <a:ln/>
            </p:spPr>
            <p:style>
              <a:lnRef idx="1">
                <a:schemeClr val="accent4"/>
              </a:lnRef>
              <a:fillRef idx="0">
                <a:schemeClr val="accent4"/>
              </a:fillRef>
              <a:effectRef idx="0">
                <a:schemeClr val="accent4"/>
              </a:effectRef>
              <a:fontRef idx="minor">
                <a:schemeClr val="tx1"/>
              </a:fontRef>
            </p:style>
          </p:cxnSp>
        </p:grpSp>
        <p:sp>
          <p:nvSpPr>
            <p:cNvPr id="24" name="Oval 23">
              <a:extLst>
                <a:ext uri="{FF2B5EF4-FFF2-40B4-BE49-F238E27FC236}">
                  <a16:creationId xmlns:a16="http://schemas.microsoft.com/office/drawing/2014/main" id="{5D8AB138-973C-E188-4148-4BBDAC7238C4}"/>
                </a:ext>
              </a:extLst>
            </p:cNvPr>
            <p:cNvSpPr/>
            <p:nvPr/>
          </p:nvSpPr>
          <p:spPr>
            <a:xfrm>
              <a:off x="3791311" y="4353861"/>
              <a:ext cx="646469" cy="574639"/>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95" b="1" dirty="0">
                <a:latin typeface="Arial" pitchFamily="34" charset="0"/>
                <a:cs typeface="Arial" pitchFamily="34" charset="0"/>
              </a:endParaRPr>
            </a:p>
          </p:txBody>
        </p:sp>
      </p:grpSp>
      <p:pic>
        <p:nvPicPr>
          <p:cNvPr id="27" name="Picture 26">
            <a:extLst>
              <a:ext uri="{FF2B5EF4-FFF2-40B4-BE49-F238E27FC236}">
                <a16:creationId xmlns:a16="http://schemas.microsoft.com/office/drawing/2014/main" id="{54AC4C91-286C-AA01-5BC2-1EF0367DC419}"/>
              </a:ext>
            </a:extLst>
          </p:cNvPr>
          <p:cNvPicPr>
            <a:picLocks noChangeAspect="1"/>
          </p:cNvPicPr>
          <p:nvPr/>
        </p:nvPicPr>
        <p:blipFill>
          <a:blip r:embed="rId6"/>
          <a:stretch>
            <a:fillRect/>
          </a:stretch>
        </p:blipFill>
        <p:spPr>
          <a:xfrm>
            <a:off x="8504647" y="2400707"/>
            <a:ext cx="3167832" cy="2527793"/>
          </a:xfrm>
          <a:prstGeom prst="rect">
            <a:avLst/>
          </a:prstGeom>
        </p:spPr>
      </p:pic>
    </p:spTree>
    <p:extLst>
      <p:ext uri="{BB962C8B-B14F-4D97-AF65-F5344CB8AC3E}">
        <p14:creationId xmlns:p14="http://schemas.microsoft.com/office/powerpoint/2010/main" val="133463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94144F-9292-F884-9E2A-082932316780}"/>
              </a:ext>
            </a:extLst>
          </p:cNvPr>
          <p:cNvPicPr>
            <a:picLocks noChangeAspect="1"/>
          </p:cNvPicPr>
          <p:nvPr/>
        </p:nvPicPr>
        <p:blipFill rotWithShape="1">
          <a:blip r:embed="rId2"/>
          <a:srcRect r="15331"/>
          <a:stretch/>
        </p:blipFill>
        <p:spPr>
          <a:xfrm>
            <a:off x="3901521" y="3170994"/>
            <a:ext cx="3695936" cy="3152769"/>
          </a:xfrm>
          <a:prstGeom prst="rect">
            <a:avLst/>
          </a:prstGeom>
        </p:spPr>
      </p:pic>
      <p:sp>
        <p:nvSpPr>
          <p:cNvPr id="4" name="Title 3">
            <a:extLst>
              <a:ext uri="{FF2B5EF4-FFF2-40B4-BE49-F238E27FC236}">
                <a16:creationId xmlns:a16="http://schemas.microsoft.com/office/drawing/2014/main" id="{8D20C5C7-5BF5-ACFF-CE6B-DD30B0CF9656}"/>
              </a:ext>
            </a:extLst>
          </p:cNvPr>
          <p:cNvSpPr>
            <a:spLocks noGrp="1"/>
          </p:cNvSpPr>
          <p:nvPr>
            <p:ph type="title"/>
          </p:nvPr>
        </p:nvSpPr>
        <p:spPr/>
        <p:txBody>
          <a:bodyPr/>
          <a:lstStyle/>
          <a:p>
            <a:r>
              <a:rPr lang="en-US" dirty="0"/>
              <a:t>Using 3GPP Standard Signals</a:t>
            </a:r>
          </a:p>
        </p:txBody>
      </p:sp>
      <p:sp>
        <p:nvSpPr>
          <p:cNvPr id="7" name="TextBox 6">
            <a:extLst>
              <a:ext uri="{FF2B5EF4-FFF2-40B4-BE49-F238E27FC236}">
                <a16:creationId xmlns:a16="http://schemas.microsoft.com/office/drawing/2014/main" id="{276F1DF7-0BE6-9C25-FA23-107F405C98D3}"/>
              </a:ext>
            </a:extLst>
          </p:cNvPr>
          <p:cNvSpPr txBox="1"/>
          <p:nvPr/>
        </p:nvSpPr>
        <p:spPr>
          <a:xfrm>
            <a:off x="41659" y="1498387"/>
            <a:ext cx="3060453" cy="707886"/>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Reference BB transmitter</a:t>
            </a:r>
          </a:p>
          <a:p>
            <a:r>
              <a:rPr lang="en-US" sz="2000" dirty="0">
                <a:solidFill>
                  <a:schemeClr val="tx2"/>
                </a:solidFill>
                <a:latin typeface="Arial" pitchFamily="34" charset="0"/>
                <a:cs typeface="Arial" pitchFamily="34" charset="0"/>
              </a:rPr>
              <a:t>FR2 TM1.1</a:t>
            </a:r>
          </a:p>
        </p:txBody>
      </p:sp>
      <p:sp>
        <p:nvSpPr>
          <p:cNvPr id="8" name="TextBox 7">
            <a:extLst>
              <a:ext uri="{FF2B5EF4-FFF2-40B4-BE49-F238E27FC236}">
                <a16:creationId xmlns:a16="http://schemas.microsoft.com/office/drawing/2014/main" id="{23D2C918-BF96-03A1-D0C5-4AA83A16EB1F}"/>
              </a:ext>
            </a:extLst>
          </p:cNvPr>
          <p:cNvSpPr txBox="1"/>
          <p:nvPr/>
        </p:nvSpPr>
        <p:spPr>
          <a:xfrm>
            <a:off x="7415608" y="1491195"/>
            <a:ext cx="2763898" cy="707886"/>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Reference BB receiver</a:t>
            </a:r>
          </a:p>
          <a:p>
            <a:r>
              <a:rPr lang="en-US" sz="2000" dirty="0">
                <a:solidFill>
                  <a:schemeClr val="tx2"/>
                </a:solidFill>
                <a:latin typeface="Arial" pitchFamily="34" charset="0"/>
                <a:cs typeface="Arial" pitchFamily="34" charset="0"/>
              </a:rPr>
              <a:t>FR2 TM1.1</a:t>
            </a:r>
          </a:p>
        </p:txBody>
      </p:sp>
      <p:sp>
        <p:nvSpPr>
          <p:cNvPr id="9" name="Rectangle 8">
            <a:extLst>
              <a:ext uri="{FF2B5EF4-FFF2-40B4-BE49-F238E27FC236}">
                <a16:creationId xmlns:a16="http://schemas.microsoft.com/office/drawing/2014/main" id="{28415639-44A1-AE2E-C721-FD589B6C95AE}"/>
              </a:ext>
            </a:extLst>
          </p:cNvPr>
          <p:cNvSpPr/>
          <p:nvPr/>
        </p:nvSpPr>
        <p:spPr>
          <a:xfrm>
            <a:off x="99893" y="2206273"/>
            <a:ext cx="3926541" cy="30957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3A7A68A5-2C7E-1286-EB20-768F0D14DE4C}"/>
              </a:ext>
            </a:extLst>
          </p:cNvPr>
          <p:cNvSpPr/>
          <p:nvPr/>
        </p:nvSpPr>
        <p:spPr>
          <a:xfrm>
            <a:off x="7504745" y="2199082"/>
            <a:ext cx="3926541" cy="31029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12" name="Straight Arrow Connector 11">
            <a:extLst>
              <a:ext uri="{FF2B5EF4-FFF2-40B4-BE49-F238E27FC236}">
                <a16:creationId xmlns:a16="http://schemas.microsoft.com/office/drawing/2014/main" id="{5BE14414-95B2-E1EA-954B-6D99B7EA42BB}"/>
              </a:ext>
            </a:extLst>
          </p:cNvPr>
          <p:cNvCxnSpPr/>
          <p:nvPr/>
        </p:nvCxnSpPr>
        <p:spPr>
          <a:xfrm>
            <a:off x="4057171" y="2655312"/>
            <a:ext cx="548640"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F0B5C6-4C8A-FD4F-C075-1A1B17DDE723}"/>
              </a:ext>
            </a:extLst>
          </p:cNvPr>
          <p:cNvSpPr txBox="1"/>
          <p:nvPr/>
        </p:nvSpPr>
        <p:spPr>
          <a:xfrm>
            <a:off x="4848625" y="2393702"/>
            <a:ext cx="1903085" cy="523220"/>
          </a:xfrm>
          <a:prstGeom prst="rect">
            <a:avLst/>
          </a:prstGeom>
          <a:noFill/>
        </p:spPr>
        <p:txBody>
          <a:bodyPr wrap="none" rtlCol="0">
            <a:spAutoFit/>
          </a:bodyPr>
          <a:lstStyle/>
          <a:p>
            <a:r>
              <a:rPr lang="en-US" sz="2800" b="1" dirty="0" err="1">
                <a:latin typeface="Courier New" panose="02070309020205020404" pitchFamily="49" charset="0"/>
                <a:cs typeface="Courier New" panose="02070309020205020404" pitchFamily="49" charset="0"/>
              </a:rPr>
              <a:t>rfsystem</a:t>
            </a:r>
            <a:endParaRPr lang="en-US" sz="2800" b="1" dirty="0">
              <a:latin typeface="Courier New" panose="02070309020205020404" pitchFamily="49" charset="0"/>
              <a:cs typeface="Courier New" panose="02070309020205020404" pitchFamily="49" charset="0"/>
            </a:endParaRPr>
          </a:p>
        </p:txBody>
      </p:sp>
      <p:cxnSp>
        <p:nvCxnSpPr>
          <p:cNvPr id="14" name="Straight Arrow Connector 13">
            <a:extLst>
              <a:ext uri="{FF2B5EF4-FFF2-40B4-BE49-F238E27FC236}">
                <a16:creationId xmlns:a16="http://schemas.microsoft.com/office/drawing/2014/main" id="{043D9CAE-F92E-F025-0E60-520BADA219BB}"/>
              </a:ext>
            </a:extLst>
          </p:cNvPr>
          <p:cNvCxnSpPr/>
          <p:nvPr/>
        </p:nvCxnSpPr>
        <p:spPr>
          <a:xfrm>
            <a:off x="6915631" y="2655312"/>
            <a:ext cx="548640"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3A2408-1101-5D9F-B946-604C5DC28E83}"/>
              </a:ext>
            </a:extLst>
          </p:cNvPr>
          <p:cNvSpPr txBox="1"/>
          <p:nvPr/>
        </p:nvSpPr>
        <p:spPr>
          <a:xfrm>
            <a:off x="4454179" y="2793812"/>
            <a:ext cx="2648802" cy="400110"/>
          </a:xfrm>
          <a:prstGeom prst="rect">
            <a:avLst/>
          </a:prstGeom>
          <a:noFill/>
        </p:spPr>
        <p:txBody>
          <a:bodyPr wrap="none" rtlCol="0">
            <a:spAutoFit/>
          </a:bodyPr>
          <a:lstStyle/>
          <a:p>
            <a:r>
              <a:rPr lang="en-US" sz="2000" dirty="0">
                <a:latin typeface="Arial" pitchFamily="34" charset="0"/>
                <a:cs typeface="Arial" pitchFamily="34" charset="0"/>
              </a:rPr>
              <a:t>RF Transmitter model</a:t>
            </a:r>
          </a:p>
        </p:txBody>
      </p:sp>
      <p:pic>
        <p:nvPicPr>
          <p:cNvPr id="19" name="Picture 18">
            <a:extLst>
              <a:ext uri="{FF2B5EF4-FFF2-40B4-BE49-F238E27FC236}">
                <a16:creationId xmlns:a16="http://schemas.microsoft.com/office/drawing/2014/main" id="{4487F142-D531-ED30-F042-D95160815DA5}"/>
              </a:ext>
            </a:extLst>
          </p:cNvPr>
          <p:cNvPicPr>
            <a:picLocks noChangeAspect="1"/>
          </p:cNvPicPr>
          <p:nvPr/>
        </p:nvPicPr>
        <p:blipFill>
          <a:blip r:embed="rId3"/>
          <a:stretch>
            <a:fillRect/>
          </a:stretch>
        </p:blipFill>
        <p:spPr>
          <a:xfrm>
            <a:off x="7597457" y="2282910"/>
            <a:ext cx="3744178" cy="2906410"/>
          </a:xfrm>
          <a:prstGeom prst="rect">
            <a:avLst/>
          </a:prstGeom>
        </p:spPr>
      </p:pic>
      <p:pic>
        <p:nvPicPr>
          <p:cNvPr id="23" name="Picture 22">
            <a:extLst>
              <a:ext uri="{FF2B5EF4-FFF2-40B4-BE49-F238E27FC236}">
                <a16:creationId xmlns:a16="http://schemas.microsoft.com/office/drawing/2014/main" id="{D0CB0BCD-BDD5-23D9-1032-AFE80A9EFE1D}"/>
              </a:ext>
            </a:extLst>
          </p:cNvPr>
          <p:cNvPicPr>
            <a:picLocks noChangeAspect="1"/>
          </p:cNvPicPr>
          <p:nvPr/>
        </p:nvPicPr>
        <p:blipFill>
          <a:blip r:embed="rId4"/>
          <a:stretch>
            <a:fillRect/>
          </a:stretch>
        </p:blipFill>
        <p:spPr>
          <a:xfrm>
            <a:off x="193142" y="2282911"/>
            <a:ext cx="3751445" cy="2906410"/>
          </a:xfrm>
          <a:prstGeom prst="rect">
            <a:avLst/>
          </a:prstGeom>
        </p:spPr>
      </p:pic>
      <p:sp>
        <p:nvSpPr>
          <p:cNvPr id="24" name="TextBox 23">
            <a:extLst>
              <a:ext uri="{FF2B5EF4-FFF2-40B4-BE49-F238E27FC236}">
                <a16:creationId xmlns:a16="http://schemas.microsoft.com/office/drawing/2014/main" id="{EDBBC8AC-C302-4B13-6403-6D42F10FE0D6}"/>
              </a:ext>
            </a:extLst>
          </p:cNvPr>
          <p:cNvSpPr txBox="1"/>
          <p:nvPr/>
        </p:nvSpPr>
        <p:spPr>
          <a:xfrm>
            <a:off x="3985061" y="2319462"/>
            <a:ext cx="998094" cy="276999"/>
          </a:xfrm>
          <a:prstGeom prst="rect">
            <a:avLst/>
          </a:prstGeom>
          <a:noFill/>
        </p:spPr>
        <p:txBody>
          <a:bodyPr wrap="none" rtlCol="0">
            <a:spAutoFit/>
          </a:bodyPr>
          <a:lstStyle/>
          <a:p>
            <a:r>
              <a:rPr lang="en-US" sz="1200" dirty="0" err="1">
                <a:solidFill>
                  <a:schemeClr val="bg1">
                    <a:lumMod val="50000"/>
                  </a:schemeClr>
                </a:solidFill>
                <a:latin typeface="Arial" pitchFamily="34" charset="0"/>
                <a:cs typeface="Arial" pitchFamily="34" charset="0"/>
              </a:rPr>
              <a:t>inWaveform</a:t>
            </a:r>
            <a:endParaRPr lang="en-US" sz="1200" dirty="0">
              <a:solidFill>
                <a:schemeClr val="bg1">
                  <a:lumMod val="50000"/>
                </a:schemeClr>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B8090873-CA45-E582-1BA3-2D4F9FC8A642}"/>
              </a:ext>
            </a:extLst>
          </p:cNvPr>
          <p:cNvSpPr txBox="1"/>
          <p:nvPr/>
        </p:nvSpPr>
        <p:spPr>
          <a:xfrm>
            <a:off x="6477123" y="2309064"/>
            <a:ext cx="1092671" cy="276999"/>
          </a:xfrm>
          <a:prstGeom prst="rect">
            <a:avLst/>
          </a:prstGeom>
          <a:noFill/>
        </p:spPr>
        <p:txBody>
          <a:bodyPr wrap="none" rtlCol="0">
            <a:spAutoFit/>
          </a:bodyPr>
          <a:lstStyle/>
          <a:p>
            <a:r>
              <a:rPr lang="en-US" sz="1200" dirty="0" err="1">
                <a:solidFill>
                  <a:schemeClr val="bg1">
                    <a:lumMod val="50000"/>
                  </a:schemeClr>
                </a:solidFill>
                <a:latin typeface="Arial" pitchFamily="34" charset="0"/>
                <a:cs typeface="Arial" pitchFamily="34" charset="0"/>
              </a:rPr>
              <a:t>outWaveform</a:t>
            </a:r>
            <a:endParaRPr 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282183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4CC3-0150-B258-DF92-BF6127884155}"/>
              </a:ext>
            </a:extLst>
          </p:cNvPr>
          <p:cNvSpPr>
            <a:spLocks noGrp="1"/>
          </p:cNvSpPr>
          <p:nvPr>
            <p:ph type="title"/>
          </p:nvPr>
        </p:nvSpPr>
        <p:spPr/>
        <p:txBody>
          <a:bodyPr/>
          <a:lstStyle/>
          <a:p>
            <a:r>
              <a:rPr lang="en-US" dirty="0"/>
              <a:t>Testing Transmitter Linearization </a:t>
            </a:r>
            <a:endParaRPr lang="LID4096" dirty="0"/>
          </a:p>
        </p:txBody>
      </p:sp>
      <p:pic>
        <p:nvPicPr>
          <p:cNvPr id="8" name="Picture 7">
            <a:extLst>
              <a:ext uri="{FF2B5EF4-FFF2-40B4-BE49-F238E27FC236}">
                <a16:creationId xmlns:a16="http://schemas.microsoft.com/office/drawing/2014/main" id="{8D19B3D7-A5EE-9697-A1FD-ECCCAE00599B}"/>
              </a:ext>
            </a:extLst>
          </p:cNvPr>
          <p:cNvPicPr>
            <a:picLocks noChangeAspect="1"/>
          </p:cNvPicPr>
          <p:nvPr/>
        </p:nvPicPr>
        <p:blipFill rotWithShape="1">
          <a:blip r:embed="rId2"/>
          <a:srcRect r="-1883"/>
          <a:stretch/>
        </p:blipFill>
        <p:spPr>
          <a:xfrm>
            <a:off x="3901520" y="3170994"/>
            <a:ext cx="4447349" cy="3152769"/>
          </a:xfrm>
          <a:prstGeom prst="rect">
            <a:avLst/>
          </a:prstGeom>
        </p:spPr>
      </p:pic>
      <p:pic>
        <p:nvPicPr>
          <p:cNvPr id="12" name="Picture 11">
            <a:extLst>
              <a:ext uri="{FF2B5EF4-FFF2-40B4-BE49-F238E27FC236}">
                <a16:creationId xmlns:a16="http://schemas.microsoft.com/office/drawing/2014/main" id="{F37BD6F5-E876-A38C-7164-077640F92DF6}"/>
              </a:ext>
            </a:extLst>
          </p:cNvPr>
          <p:cNvPicPr>
            <a:picLocks noChangeAspect="1"/>
          </p:cNvPicPr>
          <p:nvPr/>
        </p:nvPicPr>
        <p:blipFill rotWithShape="1">
          <a:blip r:embed="rId3"/>
          <a:srcRect t="17342"/>
          <a:stretch/>
        </p:blipFill>
        <p:spPr>
          <a:xfrm>
            <a:off x="491458" y="1091478"/>
            <a:ext cx="3000489" cy="2517714"/>
          </a:xfrm>
          <a:prstGeom prst="rect">
            <a:avLst/>
          </a:prstGeom>
        </p:spPr>
      </p:pic>
      <p:pic>
        <p:nvPicPr>
          <p:cNvPr id="14" name="Picture 13">
            <a:extLst>
              <a:ext uri="{FF2B5EF4-FFF2-40B4-BE49-F238E27FC236}">
                <a16:creationId xmlns:a16="http://schemas.microsoft.com/office/drawing/2014/main" id="{41ACA149-5B78-BB6A-7844-AA2E9A3171C0}"/>
              </a:ext>
            </a:extLst>
          </p:cNvPr>
          <p:cNvPicPr>
            <a:picLocks noChangeAspect="1"/>
          </p:cNvPicPr>
          <p:nvPr/>
        </p:nvPicPr>
        <p:blipFill rotWithShape="1">
          <a:blip r:embed="rId4"/>
          <a:srcRect t="17342"/>
          <a:stretch/>
        </p:blipFill>
        <p:spPr>
          <a:xfrm>
            <a:off x="491458" y="4285927"/>
            <a:ext cx="3000489" cy="2517714"/>
          </a:xfrm>
          <a:prstGeom prst="rect">
            <a:avLst/>
          </a:prstGeom>
        </p:spPr>
      </p:pic>
      <p:sp>
        <p:nvSpPr>
          <p:cNvPr id="15" name="TextBox 14">
            <a:extLst>
              <a:ext uri="{FF2B5EF4-FFF2-40B4-BE49-F238E27FC236}">
                <a16:creationId xmlns:a16="http://schemas.microsoft.com/office/drawing/2014/main" id="{32CA7B29-C098-B89A-94DC-EF224B5D42EB}"/>
              </a:ext>
            </a:extLst>
          </p:cNvPr>
          <p:cNvSpPr txBox="1"/>
          <p:nvPr/>
        </p:nvSpPr>
        <p:spPr>
          <a:xfrm>
            <a:off x="422299" y="744126"/>
            <a:ext cx="3147015"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No DPD EVM RMS = 3.4797%</a:t>
            </a:r>
          </a:p>
        </p:txBody>
      </p:sp>
      <p:pic>
        <p:nvPicPr>
          <p:cNvPr id="17" name="Picture 16">
            <a:extLst>
              <a:ext uri="{FF2B5EF4-FFF2-40B4-BE49-F238E27FC236}">
                <a16:creationId xmlns:a16="http://schemas.microsoft.com/office/drawing/2014/main" id="{FCEE0B17-5614-75CF-A567-A11A10D2452C}"/>
              </a:ext>
            </a:extLst>
          </p:cNvPr>
          <p:cNvPicPr>
            <a:picLocks noChangeAspect="1"/>
          </p:cNvPicPr>
          <p:nvPr/>
        </p:nvPicPr>
        <p:blipFill rotWithShape="1">
          <a:blip r:embed="rId5"/>
          <a:srcRect t="1" b="27863"/>
          <a:stretch/>
        </p:blipFill>
        <p:spPr>
          <a:xfrm>
            <a:off x="3795121" y="808159"/>
            <a:ext cx="4868498" cy="2362835"/>
          </a:xfrm>
          <a:prstGeom prst="rect">
            <a:avLst/>
          </a:prstGeom>
        </p:spPr>
      </p:pic>
      <p:sp>
        <p:nvSpPr>
          <p:cNvPr id="18" name="TextBox 17">
            <a:extLst>
              <a:ext uri="{FF2B5EF4-FFF2-40B4-BE49-F238E27FC236}">
                <a16:creationId xmlns:a16="http://schemas.microsoft.com/office/drawing/2014/main" id="{CD2E7642-6DF0-470C-6462-A3F22CC9904F}"/>
              </a:ext>
            </a:extLst>
          </p:cNvPr>
          <p:cNvSpPr txBox="1"/>
          <p:nvPr/>
        </p:nvSpPr>
        <p:spPr>
          <a:xfrm>
            <a:off x="8770018" y="2649282"/>
            <a:ext cx="2776722" cy="584775"/>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No DPD ACPR = 37dBc</a:t>
            </a:r>
          </a:p>
          <a:p>
            <a:r>
              <a:rPr lang="en-US" sz="1600" dirty="0">
                <a:latin typeface="Courier New" panose="02070309020205020404" pitchFamily="49" charset="0"/>
                <a:cs typeface="Courier New" panose="02070309020205020404" pitchFamily="49" charset="0"/>
              </a:rPr>
              <a:t>With DPD ACPR = 45dBc</a:t>
            </a:r>
          </a:p>
        </p:txBody>
      </p:sp>
      <p:sp>
        <p:nvSpPr>
          <p:cNvPr id="19" name="TextBox 18">
            <a:extLst>
              <a:ext uri="{FF2B5EF4-FFF2-40B4-BE49-F238E27FC236}">
                <a16:creationId xmlns:a16="http://schemas.microsoft.com/office/drawing/2014/main" id="{E3B44A1A-4999-380C-942B-4241C52F83A4}"/>
              </a:ext>
            </a:extLst>
          </p:cNvPr>
          <p:cNvSpPr txBox="1"/>
          <p:nvPr/>
        </p:nvSpPr>
        <p:spPr>
          <a:xfrm>
            <a:off x="422299" y="3947520"/>
            <a:ext cx="3517310"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With DPD EVM RMS = 0.44591%</a:t>
            </a:r>
          </a:p>
        </p:txBody>
      </p:sp>
    </p:spTree>
    <p:extLst>
      <p:ext uri="{BB962C8B-B14F-4D97-AF65-F5344CB8AC3E}">
        <p14:creationId xmlns:p14="http://schemas.microsoft.com/office/powerpoint/2010/main" val="4065885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4CC3-0150-B258-DF92-BF6127884155}"/>
              </a:ext>
            </a:extLst>
          </p:cNvPr>
          <p:cNvSpPr>
            <a:spLocks noGrp="1"/>
          </p:cNvSpPr>
          <p:nvPr>
            <p:ph type="title"/>
          </p:nvPr>
        </p:nvSpPr>
        <p:spPr/>
        <p:txBody>
          <a:bodyPr/>
          <a:lstStyle/>
          <a:p>
            <a:r>
              <a:rPr lang="en-US" dirty="0"/>
              <a:t>Testing Transmitter Emissions </a:t>
            </a:r>
            <a:endParaRPr lang="LID4096" dirty="0"/>
          </a:p>
        </p:txBody>
      </p:sp>
      <p:pic>
        <p:nvPicPr>
          <p:cNvPr id="8" name="Picture 7">
            <a:extLst>
              <a:ext uri="{FF2B5EF4-FFF2-40B4-BE49-F238E27FC236}">
                <a16:creationId xmlns:a16="http://schemas.microsoft.com/office/drawing/2014/main" id="{8D19B3D7-A5EE-9697-A1FD-ECCCAE00599B}"/>
              </a:ext>
            </a:extLst>
          </p:cNvPr>
          <p:cNvPicPr>
            <a:picLocks noChangeAspect="1"/>
          </p:cNvPicPr>
          <p:nvPr/>
        </p:nvPicPr>
        <p:blipFill rotWithShape="1">
          <a:blip r:embed="rId2"/>
          <a:srcRect r="-1883"/>
          <a:stretch/>
        </p:blipFill>
        <p:spPr>
          <a:xfrm>
            <a:off x="637272" y="3520456"/>
            <a:ext cx="4447349" cy="3152769"/>
          </a:xfrm>
          <a:prstGeom prst="rect">
            <a:avLst/>
          </a:prstGeom>
        </p:spPr>
      </p:pic>
      <p:grpSp>
        <p:nvGrpSpPr>
          <p:cNvPr id="71" name="Group 70">
            <a:extLst>
              <a:ext uri="{FF2B5EF4-FFF2-40B4-BE49-F238E27FC236}">
                <a16:creationId xmlns:a16="http://schemas.microsoft.com/office/drawing/2014/main" id="{2E65FDA8-997D-6400-A51B-2A234C578CBF}"/>
              </a:ext>
            </a:extLst>
          </p:cNvPr>
          <p:cNvGrpSpPr/>
          <p:nvPr/>
        </p:nvGrpSpPr>
        <p:grpSpPr>
          <a:xfrm>
            <a:off x="2227679" y="1432580"/>
            <a:ext cx="9487605" cy="5417015"/>
            <a:chOff x="2227679" y="1432580"/>
            <a:chExt cx="9487605" cy="5417015"/>
          </a:xfrm>
        </p:grpSpPr>
        <p:grpSp>
          <p:nvGrpSpPr>
            <p:cNvPr id="65" name="Group 64">
              <a:extLst>
                <a:ext uri="{FF2B5EF4-FFF2-40B4-BE49-F238E27FC236}">
                  <a16:creationId xmlns:a16="http://schemas.microsoft.com/office/drawing/2014/main" id="{4958AECD-39C3-DE4E-8450-F03352218FB8}"/>
                </a:ext>
              </a:extLst>
            </p:cNvPr>
            <p:cNvGrpSpPr/>
            <p:nvPr/>
          </p:nvGrpSpPr>
          <p:grpSpPr>
            <a:xfrm>
              <a:off x="2227679" y="1432580"/>
              <a:ext cx="3097404" cy="567020"/>
              <a:chOff x="2227679" y="1432580"/>
              <a:chExt cx="3097404" cy="567020"/>
            </a:xfrm>
          </p:grpSpPr>
          <p:sp>
            <p:nvSpPr>
              <p:cNvPr id="36" name="Freeform: Shape 35">
                <a:extLst>
                  <a:ext uri="{FF2B5EF4-FFF2-40B4-BE49-F238E27FC236}">
                    <a16:creationId xmlns:a16="http://schemas.microsoft.com/office/drawing/2014/main" id="{CC11709F-7ED0-267B-48FB-FEE8EE14A3D7}"/>
                  </a:ext>
                </a:extLst>
              </p:cNvPr>
              <p:cNvSpPr/>
              <p:nvPr/>
            </p:nvSpPr>
            <p:spPr>
              <a:xfrm>
                <a:off x="2227679" y="1432580"/>
                <a:ext cx="809363" cy="522588"/>
              </a:xfrm>
              <a:custGeom>
                <a:avLst/>
                <a:gdLst>
                  <a:gd name="connsiteX0" fmla="*/ 0 w 460917"/>
                  <a:gd name="connsiteY0" fmla="*/ 252927 h 252927"/>
                  <a:gd name="connsiteX1" fmla="*/ 37171 w 460917"/>
                  <a:gd name="connsiteY1" fmla="*/ 245493 h 252927"/>
                  <a:gd name="connsiteX2" fmla="*/ 66907 w 460917"/>
                  <a:gd name="connsiteY2" fmla="*/ 238059 h 252927"/>
                  <a:gd name="connsiteX3" fmla="*/ 148683 w 460917"/>
                  <a:gd name="connsiteY3" fmla="*/ 230624 h 252927"/>
                  <a:gd name="connsiteX4" fmla="*/ 193288 w 460917"/>
                  <a:gd name="connsiteY4" fmla="*/ 223190 h 252927"/>
                  <a:gd name="connsiteX5" fmla="*/ 223024 w 460917"/>
                  <a:gd name="connsiteY5" fmla="*/ 208322 h 252927"/>
                  <a:gd name="connsiteX6" fmla="*/ 245327 w 460917"/>
                  <a:gd name="connsiteY6" fmla="*/ 200888 h 252927"/>
                  <a:gd name="connsiteX7" fmla="*/ 275063 w 460917"/>
                  <a:gd name="connsiteY7" fmla="*/ 178585 h 252927"/>
                  <a:gd name="connsiteX8" fmla="*/ 297366 w 460917"/>
                  <a:gd name="connsiteY8" fmla="*/ 163717 h 252927"/>
                  <a:gd name="connsiteX9" fmla="*/ 349405 w 460917"/>
                  <a:gd name="connsiteY9" fmla="*/ 111678 h 252927"/>
                  <a:gd name="connsiteX10" fmla="*/ 371707 w 460917"/>
                  <a:gd name="connsiteY10" fmla="*/ 37337 h 252927"/>
                  <a:gd name="connsiteX11" fmla="*/ 394010 w 460917"/>
                  <a:gd name="connsiteY11" fmla="*/ 7600 h 252927"/>
                  <a:gd name="connsiteX12" fmla="*/ 460917 w 460917"/>
                  <a:gd name="connsiteY12" fmla="*/ 166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917" h="252927">
                    <a:moveTo>
                      <a:pt x="0" y="252927"/>
                    </a:moveTo>
                    <a:cubicBezTo>
                      <a:pt x="12390" y="250449"/>
                      <a:pt x="24836" y="248234"/>
                      <a:pt x="37171" y="245493"/>
                    </a:cubicBezTo>
                    <a:cubicBezTo>
                      <a:pt x="47145" y="243277"/>
                      <a:pt x="56780" y="239409"/>
                      <a:pt x="66907" y="238059"/>
                    </a:cubicBezTo>
                    <a:cubicBezTo>
                      <a:pt x="94038" y="234441"/>
                      <a:pt x="121499" y="233822"/>
                      <a:pt x="148683" y="230624"/>
                    </a:cubicBezTo>
                    <a:cubicBezTo>
                      <a:pt x="163653" y="228863"/>
                      <a:pt x="178420" y="225668"/>
                      <a:pt x="193288" y="223190"/>
                    </a:cubicBezTo>
                    <a:cubicBezTo>
                      <a:pt x="203200" y="218234"/>
                      <a:pt x="212838" y="212687"/>
                      <a:pt x="223024" y="208322"/>
                    </a:cubicBezTo>
                    <a:cubicBezTo>
                      <a:pt x="230227" y="205235"/>
                      <a:pt x="238523" y="204776"/>
                      <a:pt x="245327" y="200888"/>
                    </a:cubicBezTo>
                    <a:cubicBezTo>
                      <a:pt x="256085" y="194741"/>
                      <a:pt x="264981" y="185787"/>
                      <a:pt x="275063" y="178585"/>
                    </a:cubicBezTo>
                    <a:cubicBezTo>
                      <a:pt x="282334" y="173392"/>
                      <a:pt x="290725" y="169694"/>
                      <a:pt x="297366" y="163717"/>
                    </a:cubicBezTo>
                    <a:cubicBezTo>
                      <a:pt x="315600" y="147306"/>
                      <a:pt x="349405" y="111678"/>
                      <a:pt x="349405" y="111678"/>
                    </a:cubicBezTo>
                    <a:cubicBezTo>
                      <a:pt x="354740" y="90337"/>
                      <a:pt x="362658" y="55435"/>
                      <a:pt x="371707" y="37337"/>
                    </a:cubicBezTo>
                    <a:cubicBezTo>
                      <a:pt x="377248" y="26255"/>
                      <a:pt x="383503" y="14167"/>
                      <a:pt x="394010" y="7600"/>
                    </a:cubicBezTo>
                    <a:cubicBezTo>
                      <a:pt x="409015" y="-1778"/>
                      <a:pt x="443558" y="166"/>
                      <a:pt x="460917" y="166"/>
                    </a:cubicBezTo>
                  </a:path>
                </a:pathLst>
              </a:custGeom>
              <a:noFill/>
              <a:ln>
                <a:solidFill>
                  <a:schemeClr val="accent4"/>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accent4"/>
                  </a:solidFill>
                </a:endParaRPr>
              </a:p>
            </p:txBody>
          </p:sp>
          <p:sp>
            <p:nvSpPr>
              <p:cNvPr id="37" name="TextBox 36">
                <a:extLst>
                  <a:ext uri="{FF2B5EF4-FFF2-40B4-BE49-F238E27FC236}">
                    <a16:creationId xmlns:a16="http://schemas.microsoft.com/office/drawing/2014/main" id="{67EE9116-22A0-07F4-17CB-17D4BF52559F}"/>
                  </a:ext>
                </a:extLst>
              </p:cNvPr>
              <p:cNvSpPr txBox="1"/>
              <p:nvPr/>
            </p:nvSpPr>
            <p:spPr>
              <a:xfrm>
                <a:off x="2860947" y="1599490"/>
                <a:ext cx="2464136" cy="400110"/>
              </a:xfrm>
              <a:prstGeom prst="rect">
                <a:avLst/>
              </a:prstGeom>
              <a:noFill/>
            </p:spPr>
            <p:txBody>
              <a:bodyPr wrap="none" rtlCol="0">
                <a:spAutoFit/>
              </a:bodyPr>
              <a:lstStyle/>
              <a:p>
                <a:r>
                  <a:rPr lang="en-US" sz="2000" i="1" dirty="0">
                    <a:solidFill>
                      <a:schemeClr val="accent4"/>
                    </a:solidFill>
                    <a:latin typeface="Arial" pitchFamily="34" charset="0"/>
                    <a:cs typeface="Arial" pitchFamily="34" charset="0"/>
                  </a:rPr>
                  <a:t>LO leakage (60dBc)</a:t>
                </a:r>
              </a:p>
            </p:txBody>
          </p:sp>
        </p:grpSp>
        <p:pic>
          <p:nvPicPr>
            <p:cNvPr id="49" name="Picture 48">
              <a:extLst>
                <a:ext uri="{FF2B5EF4-FFF2-40B4-BE49-F238E27FC236}">
                  <a16:creationId xmlns:a16="http://schemas.microsoft.com/office/drawing/2014/main" id="{0D29C5F2-8B45-9D1F-6DC7-D290480FAB53}"/>
                </a:ext>
              </a:extLst>
            </p:cNvPr>
            <p:cNvPicPr>
              <a:picLocks noChangeAspect="1"/>
            </p:cNvPicPr>
            <p:nvPr/>
          </p:nvPicPr>
          <p:blipFill rotWithShape="1">
            <a:blip r:embed="rId3"/>
            <a:srcRect t="15918"/>
            <a:stretch/>
          </p:blipFill>
          <p:spPr>
            <a:xfrm>
              <a:off x="8451718" y="2983682"/>
              <a:ext cx="2567875" cy="1943966"/>
            </a:xfrm>
            <a:prstGeom prst="rect">
              <a:avLst/>
            </a:prstGeom>
          </p:spPr>
        </p:pic>
        <p:pic>
          <p:nvPicPr>
            <p:cNvPr id="51" name="Picture 50">
              <a:extLst>
                <a:ext uri="{FF2B5EF4-FFF2-40B4-BE49-F238E27FC236}">
                  <a16:creationId xmlns:a16="http://schemas.microsoft.com/office/drawing/2014/main" id="{F441FDEA-F140-511B-3348-0B56DD77660D}"/>
                </a:ext>
              </a:extLst>
            </p:cNvPr>
            <p:cNvPicPr>
              <a:picLocks noChangeAspect="1"/>
            </p:cNvPicPr>
            <p:nvPr/>
          </p:nvPicPr>
          <p:blipFill>
            <a:blip r:embed="rId4"/>
            <a:stretch>
              <a:fillRect/>
            </a:stretch>
          </p:blipFill>
          <p:spPr>
            <a:xfrm>
              <a:off x="8402564" y="2065451"/>
              <a:ext cx="3312720" cy="959885"/>
            </a:xfrm>
            <a:prstGeom prst="rect">
              <a:avLst/>
            </a:prstGeom>
          </p:spPr>
        </p:pic>
        <p:pic>
          <p:nvPicPr>
            <p:cNvPr id="55" name="Picture 54">
              <a:extLst>
                <a:ext uri="{FF2B5EF4-FFF2-40B4-BE49-F238E27FC236}">
                  <a16:creationId xmlns:a16="http://schemas.microsoft.com/office/drawing/2014/main" id="{B30E5659-6E8E-B0F2-0BB6-AA70C1C65522}"/>
                </a:ext>
              </a:extLst>
            </p:cNvPr>
            <p:cNvPicPr>
              <a:picLocks noChangeAspect="1"/>
            </p:cNvPicPr>
            <p:nvPr/>
          </p:nvPicPr>
          <p:blipFill rotWithShape="1">
            <a:blip r:embed="rId5"/>
            <a:srcRect t="16514"/>
            <a:stretch/>
          </p:blipFill>
          <p:spPr>
            <a:xfrm>
              <a:off x="8451717" y="4918640"/>
              <a:ext cx="2568878" cy="1930955"/>
            </a:xfrm>
            <a:prstGeom prst="rect">
              <a:avLst/>
            </a:prstGeom>
          </p:spPr>
        </p:pic>
        <p:sp>
          <p:nvSpPr>
            <p:cNvPr id="57" name="TextBox 56">
              <a:extLst>
                <a:ext uri="{FF2B5EF4-FFF2-40B4-BE49-F238E27FC236}">
                  <a16:creationId xmlns:a16="http://schemas.microsoft.com/office/drawing/2014/main" id="{B6504CCF-334B-F983-849F-74883B03C0FF}"/>
                </a:ext>
              </a:extLst>
            </p:cNvPr>
            <p:cNvSpPr txBox="1"/>
            <p:nvPr/>
          </p:nvSpPr>
          <p:spPr>
            <a:xfrm>
              <a:off x="8387351" y="1823451"/>
              <a:ext cx="2796693" cy="400110"/>
            </a:xfrm>
            <a:prstGeom prst="rect">
              <a:avLst/>
            </a:prstGeom>
            <a:noFill/>
          </p:spPr>
          <p:txBody>
            <a:bodyPr wrap="square" rtlCol="0">
              <a:spAutoFit/>
            </a:bodyPr>
            <a:lstStyle/>
            <a:p>
              <a:r>
                <a:rPr lang="en-US" sz="2000" dirty="0">
                  <a:solidFill>
                    <a:schemeClr val="tx2"/>
                  </a:solidFill>
                </a:rPr>
                <a:t>EIRP -15deg @23GHz</a:t>
              </a:r>
            </a:p>
          </p:txBody>
        </p:sp>
      </p:grpSp>
      <p:grpSp>
        <p:nvGrpSpPr>
          <p:cNvPr id="66" name="Group 65">
            <a:extLst>
              <a:ext uri="{FF2B5EF4-FFF2-40B4-BE49-F238E27FC236}">
                <a16:creationId xmlns:a16="http://schemas.microsoft.com/office/drawing/2014/main" id="{9B57E9E5-0CFF-FAAD-AC2B-6670E51AD717}"/>
              </a:ext>
            </a:extLst>
          </p:cNvPr>
          <p:cNvGrpSpPr/>
          <p:nvPr/>
        </p:nvGrpSpPr>
        <p:grpSpPr>
          <a:xfrm>
            <a:off x="36179" y="922759"/>
            <a:ext cx="4455030" cy="3764784"/>
            <a:chOff x="36179" y="922759"/>
            <a:chExt cx="4455030" cy="3764784"/>
          </a:xfrm>
        </p:grpSpPr>
        <p:sp>
          <p:nvSpPr>
            <p:cNvPr id="11" name="Rectangle 10">
              <a:extLst>
                <a:ext uri="{FF2B5EF4-FFF2-40B4-BE49-F238E27FC236}">
                  <a16:creationId xmlns:a16="http://schemas.microsoft.com/office/drawing/2014/main" id="{4FAE0BA8-0A0F-E2BF-0209-DF3F85420AB0}"/>
                </a:ext>
              </a:extLst>
            </p:cNvPr>
            <p:cNvSpPr/>
            <p:nvPr/>
          </p:nvSpPr>
          <p:spPr>
            <a:xfrm>
              <a:off x="1634392" y="984912"/>
              <a:ext cx="993057" cy="77195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13" name="Oval 12">
              <a:extLst>
                <a:ext uri="{FF2B5EF4-FFF2-40B4-BE49-F238E27FC236}">
                  <a16:creationId xmlns:a16="http://schemas.microsoft.com/office/drawing/2014/main" id="{049D8351-618A-6061-D594-F1875C78CC50}"/>
                </a:ext>
              </a:extLst>
            </p:cNvPr>
            <p:cNvSpPr/>
            <p:nvPr/>
          </p:nvSpPr>
          <p:spPr>
            <a:xfrm>
              <a:off x="1902320" y="1142290"/>
              <a:ext cx="457200" cy="4572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cxnSp>
          <p:nvCxnSpPr>
            <p:cNvPr id="20" name="Straight Connector 19">
              <a:extLst>
                <a:ext uri="{FF2B5EF4-FFF2-40B4-BE49-F238E27FC236}">
                  <a16:creationId xmlns:a16="http://schemas.microsoft.com/office/drawing/2014/main" id="{EF3AA10F-C404-7ED2-F49E-813EFA29FACC}"/>
                </a:ext>
              </a:extLst>
            </p:cNvPr>
            <p:cNvCxnSpPr>
              <a:stCxn id="13" idx="1"/>
              <a:endCxn id="13" idx="5"/>
            </p:cNvCxnSpPr>
            <p:nvPr/>
          </p:nvCxnSpPr>
          <p:spPr>
            <a:xfrm>
              <a:off x="196927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BB1AF8-803D-B5DF-73CD-854AB79FE9E0}"/>
                </a:ext>
              </a:extLst>
            </p:cNvPr>
            <p:cNvCxnSpPr>
              <a:cxnSpLocks/>
              <a:stCxn id="13" idx="3"/>
              <a:endCxn id="13" idx="7"/>
            </p:cNvCxnSpPr>
            <p:nvPr/>
          </p:nvCxnSpPr>
          <p:spPr>
            <a:xfrm flipV="1">
              <a:off x="196927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2B38E4-3D47-DC57-009E-28B0736E9606}"/>
                </a:ext>
              </a:extLst>
            </p:cNvPr>
            <p:cNvCxnSpPr>
              <a:cxnSpLocks/>
              <a:endCxn id="11" idx="2"/>
            </p:cNvCxnSpPr>
            <p:nvPr/>
          </p:nvCxnSpPr>
          <p:spPr>
            <a:xfrm flipV="1">
              <a:off x="2130920" y="1756869"/>
              <a:ext cx="1" cy="586409"/>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A04980-8149-DE4B-6A82-D13861EA14DC}"/>
                </a:ext>
              </a:extLst>
            </p:cNvPr>
            <p:cNvCxnSpPr>
              <a:cxnSpLocks/>
              <a:endCxn id="11" idx="1"/>
            </p:cNvCxnSpPr>
            <p:nvPr/>
          </p:nvCxnSpPr>
          <p:spPr>
            <a:xfrm>
              <a:off x="780133" y="1370890"/>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4FA19E-CED5-E38C-E7DA-F192193B9E8F}"/>
                </a:ext>
              </a:extLst>
            </p:cNvPr>
            <p:cNvSpPr txBox="1"/>
            <p:nvPr/>
          </p:nvSpPr>
          <p:spPr>
            <a:xfrm>
              <a:off x="36179" y="971015"/>
              <a:ext cx="1459054"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IN</a:t>
              </a:r>
              <a:r>
                <a:rPr lang="en-US" sz="2000" dirty="0">
                  <a:solidFill>
                    <a:schemeClr val="bg1">
                      <a:lumMod val="50000"/>
                    </a:schemeClr>
                  </a:solidFill>
                  <a:latin typeface="Arial" pitchFamily="34" charset="0"/>
                  <a:cs typeface="Arial" pitchFamily="34" charset="0"/>
                </a:rPr>
                <a:t> = 4GHz</a:t>
              </a:r>
              <a:endParaRPr lang="LID4096" sz="2000" dirty="0">
                <a:solidFill>
                  <a:schemeClr val="bg1">
                    <a:lumMod val="50000"/>
                  </a:schemeClr>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DA666A65-084E-4A4B-D6BD-170C281D795C}"/>
                </a:ext>
              </a:extLst>
            </p:cNvPr>
            <p:cNvSpPr txBox="1"/>
            <p:nvPr/>
          </p:nvSpPr>
          <p:spPr>
            <a:xfrm>
              <a:off x="481367" y="1923588"/>
              <a:ext cx="1657826"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LO</a:t>
              </a:r>
              <a:r>
                <a:rPr lang="en-US" sz="2000" dirty="0">
                  <a:solidFill>
                    <a:schemeClr val="bg1">
                      <a:lumMod val="50000"/>
                    </a:schemeClr>
                  </a:solidFill>
                  <a:latin typeface="Arial" pitchFamily="34" charset="0"/>
                  <a:cs typeface="Arial" pitchFamily="34" charset="0"/>
                </a:rPr>
                <a:t> = 23GHz</a:t>
              </a:r>
              <a:endParaRPr lang="LID4096" sz="2000" dirty="0">
                <a:solidFill>
                  <a:schemeClr val="bg1">
                    <a:lumMod val="50000"/>
                  </a:schemeClr>
                </a:solidFill>
                <a:latin typeface="Arial" pitchFamily="34" charset="0"/>
                <a:cs typeface="Arial" pitchFamily="34" charset="0"/>
              </a:endParaRPr>
            </a:p>
          </p:txBody>
        </p:sp>
        <p:cxnSp>
          <p:nvCxnSpPr>
            <p:cNvPr id="34" name="Straight Arrow Connector 33">
              <a:extLst>
                <a:ext uri="{FF2B5EF4-FFF2-40B4-BE49-F238E27FC236}">
                  <a16:creationId xmlns:a16="http://schemas.microsoft.com/office/drawing/2014/main" id="{F74DEC02-E582-C4AF-9C53-78C07EA378FA}"/>
                </a:ext>
              </a:extLst>
            </p:cNvPr>
            <p:cNvCxnSpPr>
              <a:cxnSpLocks/>
            </p:cNvCxnSpPr>
            <p:nvPr/>
          </p:nvCxnSpPr>
          <p:spPr>
            <a:xfrm>
              <a:off x="2611755" y="1357458"/>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661762D-6343-88E2-A4BF-AA5E53BB3FFD}"/>
                </a:ext>
              </a:extLst>
            </p:cNvPr>
            <p:cNvSpPr txBox="1"/>
            <p:nvPr/>
          </p:nvSpPr>
          <p:spPr>
            <a:xfrm>
              <a:off x="2703412" y="922759"/>
              <a:ext cx="1787797"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OUT</a:t>
              </a:r>
              <a:r>
                <a:rPr lang="en-US" sz="2000" dirty="0">
                  <a:solidFill>
                    <a:schemeClr val="bg1">
                      <a:lumMod val="50000"/>
                    </a:schemeClr>
                  </a:solidFill>
                  <a:latin typeface="Arial" pitchFamily="34" charset="0"/>
                  <a:cs typeface="Arial" pitchFamily="34" charset="0"/>
                </a:rPr>
                <a:t> = 27GHz</a:t>
              </a:r>
              <a:endParaRPr lang="LID4096" sz="2000" dirty="0">
                <a:solidFill>
                  <a:schemeClr val="bg1">
                    <a:lumMod val="50000"/>
                  </a:schemeClr>
                </a:solidFill>
                <a:latin typeface="Arial" pitchFamily="34" charset="0"/>
                <a:cs typeface="Arial" pitchFamily="34" charset="0"/>
              </a:endParaRPr>
            </a:p>
          </p:txBody>
        </p:sp>
        <p:pic>
          <p:nvPicPr>
            <p:cNvPr id="59" name="Picture 58">
              <a:extLst>
                <a:ext uri="{FF2B5EF4-FFF2-40B4-BE49-F238E27FC236}">
                  <a16:creationId xmlns:a16="http://schemas.microsoft.com/office/drawing/2014/main" id="{035B9718-67B3-7724-F17F-F8C97C1AEAE6}"/>
                </a:ext>
              </a:extLst>
            </p:cNvPr>
            <p:cNvPicPr>
              <a:picLocks noChangeAspect="1"/>
            </p:cNvPicPr>
            <p:nvPr/>
          </p:nvPicPr>
          <p:blipFill rotWithShape="1">
            <a:blip r:embed="rId6"/>
            <a:srcRect t="16603"/>
            <a:stretch/>
          </p:blipFill>
          <p:spPr>
            <a:xfrm>
              <a:off x="355672" y="2296420"/>
              <a:ext cx="1613603" cy="1211609"/>
            </a:xfrm>
            <a:prstGeom prst="rect">
              <a:avLst/>
            </a:prstGeom>
          </p:spPr>
        </p:pic>
        <p:sp>
          <p:nvSpPr>
            <p:cNvPr id="60" name="Arc 59">
              <a:extLst>
                <a:ext uri="{FF2B5EF4-FFF2-40B4-BE49-F238E27FC236}">
                  <a16:creationId xmlns:a16="http://schemas.microsoft.com/office/drawing/2014/main" id="{54988E30-04F1-EAD4-6295-1B9135399764}"/>
                </a:ext>
              </a:extLst>
            </p:cNvPr>
            <p:cNvSpPr/>
            <p:nvPr/>
          </p:nvSpPr>
          <p:spPr>
            <a:xfrm rot="14887898" flipV="1">
              <a:off x="513831" y="2441976"/>
              <a:ext cx="3069001" cy="1422134"/>
            </a:xfrm>
            <a:prstGeom prst="arc">
              <a:avLst>
                <a:gd name="adj1" fmla="val 13002730"/>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2" name="Oval 61">
              <a:extLst>
                <a:ext uri="{FF2B5EF4-FFF2-40B4-BE49-F238E27FC236}">
                  <a16:creationId xmlns:a16="http://schemas.microsoft.com/office/drawing/2014/main" id="{C16BD882-7886-2439-55DE-B5D26F3E2C6E}"/>
                </a:ext>
              </a:extLst>
            </p:cNvPr>
            <p:cNvSpPr/>
            <p:nvPr/>
          </p:nvSpPr>
          <p:spPr>
            <a:xfrm>
              <a:off x="2737328" y="3669334"/>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grpSp>
      <p:grpSp>
        <p:nvGrpSpPr>
          <p:cNvPr id="67" name="Group 66">
            <a:extLst>
              <a:ext uri="{FF2B5EF4-FFF2-40B4-BE49-F238E27FC236}">
                <a16:creationId xmlns:a16="http://schemas.microsoft.com/office/drawing/2014/main" id="{1047D7CE-B144-69CA-05CE-F73489D85B9D}"/>
              </a:ext>
            </a:extLst>
          </p:cNvPr>
          <p:cNvGrpSpPr/>
          <p:nvPr/>
        </p:nvGrpSpPr>
        <p:grpSpPr>
          <a:xfrm>
            <a:off x="2835737" y="2107789"/>
            <a:ext cx="3001241" cy="2073169"/>
            <a:chOff x="2835737" y="2107789"/>
            <a:chExt cx="3001241" cy="2073169"/>
          </a:xfrm>
        </p:grpSpPr>
        <p:sp>
          <p:nvSpPr>
            <p:cNvPr id="61" name="Arc 60">
              <a:extLst>
                <a:ext uri="{FF2B5EF4-FFF2-40B4-BE49-F238E27FC236}">
                  <a16:creationId xmlns:a16="http://schemas.microsoft.com/office/drawing/2014/main" id="{6A9818EF-EC48-3C13-B7C0-3FBFEDE2A423}"/>
                </a:ext>
              </a:extLst>
            </p:cNvPr>
            <p:cNvSpPr/>
            <p:nvPr/>
          </p:nvSpPr>
          <p:spPr>
            <a:xfrm rot="18170675">
              <a:off x="3123407" y="2933395"/>
              <a:ext cx="1443274" cy="1051852"/>
            </a:xfrm>
            <a:prstGeom prst="arc">
              <a:avLst>
                <a:gd name="adj1" fmla="val 12891808"/>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3" name="Oval 62">
              <a:extLst>
                <a:ext uri="{FF2B5EF4-FFF2-40B4-BE49-F238E27FC236}">
                  <a16:creationId xmlns:a16="http://schemas.microsoft.com/office/drawing/2014/main" id="{D971AA07-CCF7-BB43-D21D-ADEA01F6847B}"/>
                </a:ext>
              </a:extLst>
            </p:cNvPr>
            <p:cNvSpPr/>
            <p:nvPr/>
          </p:nvSpPr>
          <p:spPr>
            <a:xfrm>
              <a:off x="3096930" y="3677590"/>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64" name="TextBox 63">
              <a:extLst>
                <a:ext uri="{FF2B5EF4-FFF2-40B4-BE49-F238E27FC236}">
                  <a16:creationId xmlns:a16="http://schemas.microsoft.com/office/drawing/2014/main" id="{AE426686-F5E5-656C-7FCD-BEEB537D0EA8}"/>
                </a:ext>
              </a:extLst>
            </p:cNvPr>
            <p:cNvSpPr txBox="1"/>
            <p:nvPr/>
          </p:nvSpPr>
          <p:spPr>
            <a:xfrm>
              <a:off x="2835737" y="2107789"/>
              <a:ext cx="3001241" cy="707886"/>
            </a:xfrm>
            <a:prstGeom prst="rect">
              <a:avLst/>
            </a:prstGeom>
            <a:noFill/>
          </p:spPr>
          <p:txBody>
            <a:bodyPr wrap="square" rtlCol="0">
              <a:spAutoFit/>
            </a:bodyPr>
            <a:lstStyle/>
            <a:p>
              <a:r>
                <a:rPr lang="en-US" sz="2000" dirty="0">
                  <a:solidFill>
                    <a:schemeClr val="bg1">
                      <a:lumMod val="50000"/>
                    </a:schemeClr>
                  </a:solidFill>
                  <a:latin typeface="Arial" pitchFamily="34" charset="0"/>
                  <a:cs typeface="Arial" pitchFamily="34" charset="0"/>
                </a:rPr>
                <a:t>Beamforming at 15deg</a:t>
              </a:r>
            </a:p>
            <a:p>
              <a:r>
                <a:rPr lang="en-US" sz="2000" dirty="0">
                  <a:solidFill>
                    <a:schemeClr val="bg1">
                      <a:lumMod val="50000"/>
                    </a:schemeClr>
                  </a:solidFill>
                  <a:latin typeface="Arial" pitchFamily="34" charset="0"/>
                  <a:cs typeface="Arial" pitchFamily="34" charset="0"/>
                </a:rPr>
                <a:t>from boresight</a:t>
              </a:r>
            </a:p>
          </p:txBody>
        </p:sp>
      </p:grpSp>
      <p:grpSp>
        <p:nvGrpSpPr>
          <p:cNvPr id="70" name="Group 69">
            <a:extLst>
              <a:ext uri="{FF2B5EF4-FFF2-40B4-BE49-F238E27FC236}">
                <a16:creationId xmlns:a16="http://schemas.microsoft.com/office/drawing/2014/main" id="{B6911AB6-24AE-E9BA-4D70-7DD0F05BFC73}"/>
              </a:ext>
            </a:extLst>
          </p:cNvPr>
          <p:cNvGrpSpPr/>
          <p:nvPr/>
        </p:nvGrpSpPr>
        <p:grpSpPr>
          <a:xfrm>
            <a:off x="3548423" y="351529"/>
            <a:ext cx="5412897" cy="5030023"/>
            <a:chOff x="3548423" y="351529"/>
            <a:chExt cx="5412897" cy="5030023"/>
          </a:xfrm>
        </p:grpSpPr>
        <p:pic>
          <p:nvPicPr>
            <p:cNvPr id="41" name="Picture 40">
              <a:extLst>
                <a:ext uri="{FF2B5EF4-FFF2-40B4-BE49-F238E27FC236}">
                  <a16:creationId xmlns:a16="http://schemas.microsoft.com/office/drawing/2014/main" id="{AAF5042C-BA60-A12C-7203-C77C01111DAF}"/>
                </a:ext>
              </a:extLst>
            </p:cNvPr>
            <p:cNvPicPr>
              <a:picLocks noChangeAspect="1"/>
            </p:cNvPicPr>
            <p:nvPr/>
          </p:nvPicPr>
          <p:blipFill rotWithShape="1">
            <a:blip r:embed="rId7"/>
            <a:srcRect t="15757"/>
            <a:stretch/>
          </p:blipFill>
          <p:spPr>
            <a:xfrm>
              <a:off x="5740086" y="1485456"/>
              <a:ext cx="2574271" cy="1952552"/>
            </a:xfrm>
            <a:prstGeom prst="rect">
              <a:avLst/>
            </a:prstGeom>
          </p:spPr>
        </p:pic>
        <p:pic>
          <p:nvPicPr>
            <p:cNvPr id="43" name="Picture 42">
              <a:extLst>
                <a:ext uri="{FF2B5EF4-FFF2-40B4-BE49-F238E27FC236}">
                  <a16:creationId xmlns:a16="http://schemas.microsoft.com/office/drawing/2014/main" id="{C273E9A2-9E1E-F86A-BD78-4E9489A4C2E1}"/>
                </a:ext>
              </a:extLst>
            </p:cNvPr>
            <p:cNvPicPr>
              <a:picLocks noChangeAspect="1"/>
            </p:cNvPicPr>
            <p:nvPr/>
          </p:nvPicPr>
          <p:blipFill>
            <a:blip r:embed="rId8"/>
            <a:stretch>
              <a:fillRect/>
            </a:stretch>
          </p:blipFill>
          <p:spPr>
            <a:xfrm>
              <a:off x="5683431" y="611235"/>
              <a:ext cx="3277889" cy="930759"/>
            </a:xfrm>
            <a:prstGeom prst="rect">
              <a:avLst/>
            </a:prstGeom>
          </p:spPr>
        </p:pic>
        <p:pic>
          <p:nvPicPr>
            <p:cNvPr id="45" name="Picture 44">
              <a:extLst>
                <a:ext uri="{FF2B5EF4-FFF2-40B4-BE49-F238E27FC236}">
                  <a16:creationId xmlns:a16="http://schemas.microsoft.com/office/drawing/2014/main" id="{968252C0-8BFB-9D74-4ECE-01C3BF14946D}"/>
                </a:ext>
              </a:extLst>
            </p:cNvPr>
            <p:cNvPicPr>
              <a:picLocks noChangeAspect="1"/>
            </p:cNvPicPr>
            <p:nvPr/>
          </p:nvPicPr>
          <p:blipFill rotWithShape="1">
            <a:blip r:embed="rId9"/>
            <a:srcRect t="15757"/>
            <a:stretch/>
          </p:blipFill>
          <p:spPr>
            <a:xfrm>
              <a:off x="5740085" y="3429000"/>
              <a:ext cx="2574271" cy="1952552"/>
            </a:xfrm>
            <a:prstGeom prst="rect">
              <a:avLst/>
            </a:prstGeom>
          </p:spPr>
        </p:pic>
        <p:sp>
          <p:nvSpPr>
            <p:cNvPr id="56" name="TextBox 55">
              <a:extLst>
                <a:ext uri="{FF2B5EF4-FFF2-40B4-BE49-F238E27FC236}">
                  <a16:creationId xmlns:a16="http://schemas.microsoft.com/office/drawing/2014/main" id="{94280AB3-FB7B-03E0-8DE3-7F54E5DC948D}"/>
                </a:ext>
              </a:extLst>
            </p:cNvPr>
            <p:cNvSpPr txBox="1"/>
            <p:nvPr/>
          </p:nvSpPr>
          <p:spPr>
            <a:xfrm>
              <a:off x="5628873" y="351529"/>
              <a:ext cx="2796693" cy="400110"/>
            </a:xfrm>
            <a:prstGeom prst="rect">
              <a:avLst/>
            </a:prstGeom>
            <a:noFill/>
          </p:spPr>
          <p:txBody>
            <a:bodyPr wrap="square" rtlCol="0">
              <a:spAutoFit/>
            </a:bodyPr>
            <a:lstStyle/>
            <a:p>
              <a:r>
                <a:rPr lang="en-US" sz="2000" dirty="0">
                  <a:solidFill>
                    <a:schemeClr val="tx2"/>
                  </a:solidFill>
                </a:rPr>
                <a:t>EIRP 15deg @27GHz</a:t>
              </a:r>
            </a:p>
          </p:txBody>
        </p:sp>
        <p:sp>
          <p:nvSpPr>
            <p:cNvPr id="68" name="Oval 67">
              <a:extLst>
                <a:ext uri="{FF2B5EF4-FFF2-40B4-BE49-F238E27FC236}">
                  <a16:creationId xmlns:a16="http://schemas.microsoft.com/office/drawing/2014/main" id="{C3A804F6-811F-B910-6420-4E4B8F8FB44C}"/>
                </a:ext>
              </a:extLst>
            </p:cNvPr>
            <p:cNvSpPr/>
            <p:nvPr/>
          </p:nvSpPr>
          <p:spPr>
            <a:xfrm>
              <a:off x="3548423" y="3459422"/>
              <a:ext cx="1575870"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69" name="Arc 68">
              <a:extLst>
                <a:ext uri="{FF2B5EF4-FFF2-40B4-BE49-F238E27FC236}">
                  <a16:creationId xmlns:a16="http://schemas.microsoft.com/office/drawing/2014/main" id="{FCA6F31A-9C91-90D6-C5CA-629DD1338B56}"/>
                </a:ext>
              </a:extLst>
            </p:cNvPr>
            <p:cNvSpPr/>
            <p:nvPr/>
          </p:nvSpPr>
          <p:spPr>
            <a:xfrm rot="18170675">
              <a:off x="4762450" y="2749759"/>
              <a:ext cx="1443274" cy="1051852"/>
            </a:xfrm>
            <a:prstGeom prst="arc">
              <a:avLst>
                <a:gd name="adj1" fmla="val 12891808"/>
                <a:gd name="adj2" fmla="val 2095528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Tree>
    <p:extLst>
      <p:ext uri="{BB962C8B-B14F-4D97-AF65-F5344CB8AC3E}">
        <p14:creationId xmlns:p14="http://schemas.microsoft.com/office/powerpoint/2010/main" val="15259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A3B7D4-DE5C-BFA4-3146-E1BC25DDCD40}"/>
              </a:ext>
            </a:extLst>
          </p:cNvPr>
          <p:cNvPicPr>
            <a:picLocks noChangeAspect="1"/>
          </p:cNvPicPr>
          <p:nvPr/>
        </p:nvPicPr>
        <p:blipFill>
          <a:blip r:embed="rId3"/>
          <a:stretch>
            <a:fillRect/>
          </a:stretch>
        </p:blipFill>
        <p:spPr>
          <a:xfrm>
            <a:off x="7670634" y="282576"/>
            <a:ext cx="4238141" cy="1706264"/>
          </a:xfrm>
          <a:prstGeom prst="rect">
            <a:avLst/>
          </a:prstGeom>
        </p:spPr>
      </p:pic>
      <p:sp>
        <p:nvSpPr>
          <p:cNvPr id="2" name="Title 1">
            <a:extLst>
              <a:ext uri="{FF2B5EF4-FFF2-40B4-BE49-F238E27FC236}">
                <a16:creationId xmlns:a16="http://schemas.microsoft.com/office/drawing/2014/main" id="{0FA9D7C7-077F-E66F-1219-D5E4DDC8BF07}"/>
              </a:ext>
            </a:extLst>
          </p:cNvPr>
          <p:cNvSpPr>
            <a:spLocks noGrp="1"/>
          </p:cNvSpPr>
          <p:nvPr>
            <p:ph type="title"/>
          </p:nvPr>
        </p:nvSpPr>
        <p:spPr/>
        <p:txBody>
          <a:bodyPr/>
          <a:lstStyle/>
          <a:p>
            <a:r>
              <a:rPr lang="en-US"/>
              <a:t>How Can AI Help?</a:t>
            </a:r>
            <a:endParaRPr lang="LID4096"/>
          </a:p>
        </p:txBody>
      </p:sp>
      <p:sp>
        <p:nvSpPr>
          <p:cNvPr id="5" name="Content Placeholder 4">
            <a:extLst>
              <a:ext uri="{FF2B5EF4-FFF2-40B4-BE49-F238E27FC236}">
                <a16:creationId xmlns:a16="http://schemas.microsoft.com/office/drawing/2014/main" id="{BD48D54E-CF1C-7AC2-9758-D35963C54100}"/>
              </a:ext>
            </a:extLst>
          </p:cNvPr>
          <p:cNvSpPr>
            <a:spLocks noGrp="1"/>
          </p:cNvSpPr>
          <p:nvPr>
            <p:ph idx="1"/>
          </p:nvPr>
        </p:nvSpPr>
        <p:spPr>
          <a:xfrm>
            <a:off x="172286" y="2100452"/>
            <a:ext cx="9659969" cy="4067776"/>
          </a:xfrm>
        </p:spPr>
        <p:txBody>
          <a:bodyPr/>
          <a:lstStyle/>
          <a:p>
            <a:pPr marL="0" indent="0">
              <a:buNone/>
            </a:pPr>
            <a:r>
              <a:rPr lang="en-US" sz="1998" dirty="0">
                <a:solidFill>
                  <a:schemeClr val="accent1"/>
                </a:solidFill>
                <a:latin typeface="Roboto" panose="02000000000000000000" pitchFamily="2" charset="0"/>
              </a:rPr>
              <a:t>AI for Digital Predistortion Design</a:t>
            </a:r>
          </a:p>
          <a:p>
            <a:r>
              <a:rPr lang="en-US" sz="2000" dirty="0">
                <a:solidFill>
                  <a:srgbClr val="212121"/>
                </a:solidFill>
                <a:latin typeface="Roboto" panose="02000000000000000000" pitchFamily="2" charset="0"/>
              </a:rPr>
              <a:t>Model, train, and test the following neural network architectures:</a:t>
            </a:r>
          </a:p>
          <a:p>
            <a:pPr lvl="1"/>
            <a:r>
              <a:rPr lang="en-US" dirty="0">
                <a:solidFill>
                  <a:srgbClr val="212121"/>
                </a:solidFill>
                <a:latin typeface="Roboto" panose="02000000000000000000" pitchFamily="2" charset="0"/>
              </a:rPr>
              <a:t>Augmented real-valued time-delay neural network (ARVTDNN)</a:t>
            </a:r>
          </a:p>
          <a:p>
            <a:pPr lvl="1"/>
            <a:r>
              <a:rPr lang="en-US" dirty="0">
                <a:solidFill>
                  <a:srgbClr val="212121"/>
                </a:solidFill>
                <a:latin typeface="Roboto" panose="02000000000000000000" pitchFamily="2" charset="0"/>
              </a:rPr>
              <a:t>Long short-term memory neural network LSTMNN)</a:t>
            </a:r>
          </a:p>
          <a:p>
            <a:pPr lvl="1"/>
            <a:r>
              <a:rPr lang="en-US" dirty="0">
                <a:solidFill>
                  <a:srgbClr val="212121"/>
                </a:solidFill>
                <a:latin typeface="Roboto" panose="02000000000000000000" pitchFamily="2" charset="0"/>
              </a:rPr>
              <a:t>Bidirectional LSTM neural network (</a:t>
            </a:r>
            <a:r>
              <a:rPr lang="en-US" dirty="0" err="1">
                <a:solidFill>
                  <a:srgbClr val="212121"/>
                </a:solidFill>
                <a:latin typeface="Roboto" panose="02000000000000000000" pitchFamily="2" charset="0"/>
              </a:rPr>
              <a:t>BiLSTMNN</a:t>
            </a:r>
            <a:r>
              <a:rPr lang="en-US" dirty="0">
                <a:solidFill>
                  <a:srgbClr val="212121"/>
                </a:solidFill>
                <a:latin typeface="Roboto" panose="02000000000000000000" pitchFamily="2" charset="0"/>
              </a:rPr>
              <a:t>)</a:t>
            </a:r>
          </a:p>
          <a:p>
            <a:pPr lvl="1"/>
            <a:r>
              <a:rPr lang="en-US" dirty="0">
                <a:solidFill>
                  <a:srgbClr val="212121"/>
                </a:solidFill>
                <a:latin typeface="Roboto" panose="02000000000000000000" pitchFamily="2" charset="0"/>
              </a:rPr>
              <a:t>Gated recurrent unit neural network (GRUNN)</a:t>
            </a:r>
          </a:p>
          <a:p>
            <a:r>
              <a:rPr lang="en-US" sz="2000" dirty="0"/>
              <a:t>Structurally compress neural network DPD: reduce computational complexity and memory requirements by using projection and principal component analysis</a:t>
            </a:r>
            <a:endParaRPr lang="LID4096" sz="2000" dirty="0"/>
          </a:p>
        </p:txBody>
      </p:sp>
      <p:sp>
        <p:nvSpPr>
          <p:cNvPr id="4" name="TextBox 3">
            <a:extLst>
              <a:ext uri="{FF2B5EF4-FFF2-40B4-BE49-F238E27FC236}">
                <a16:creationId xmlns:a16="http://schemas.microsoft.com/office/drawing/2014/main" id="{780B1056-C67D-1D85-EF6E-ED27D13A9639}"/>
              </a:ext>
            </a:extLst>
          </p:cNvPr>
          <p:cNvSpPr txBox="1"/>
          <p:nvPr/>
        </p:nvSpPr>
        <p:spPr>
          <a:xfrm>
            <a:off x="48390" y="6133725"/>
            <a:ext cx="10048751" cy="645658"/>
          </a:xfrm>
          <a:prstGeom prst="rect">
            <a:avLst/>
          </a:prstGeom>
          <a:noFill/>
        </p:spPr>
        <p:txBody>
          <a:bodyPr wrap="none" rtlCol="0">
            <a:spAutoFit/>
          </a:bodyPr>
          <a:lstStyle/>
          <a:p>
            <a:r>
              <a:rPr lang="en-US" sz="1798">
                <a:hlinkClick r:id="rId4"/>
              </a:rPr>
              <a:t>https://www.mathworks.com/help/comm/ug/ai-for-digital-predistortion-design.html</a:t>
            </a:r>
          </a:p>
          <a:p>
            <a:r>
              <a:rPr lang="en-US" sz="1798">
                <a:hlinkClick r:id="rId5"/>
              </a:rPr>
              <a:t>https://www.mathworks.com/help/comm/ug/power-amplifier-modeling-using-neural-networks.html</a:t>
            </a:r>
            <a:r>
              <a:rPr lang="en-US" sz="1798"/>
              <a:t> </a:t>
            </a:r>
          </a:p>
        </p:txBody>
      </p:sp>
    </p:spTree>
    <p:extLst>
      <p:ext uri="{BB962C8B-B14F-4D97-AF65-F5344CB8AC3E}">
        <p14:creationId xmlns:p14="http://schemas.microsoft.com/office/powerpoint/2010/main" val="176893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1: RF Budget Design and Analysis</a:t>
            </a:r>
            <a:endParaRPr lang="LID4096" dirty="0"/>
          </a:p>
        </p:txBody>
      </p:sp>
      <p:grpSp>
        <p:nvGrpSpPr>
          <p:cNvPr id="25" name="Group 24">
            <a:extLst>
              <a:ext uri="{FF2B5EF4-FFF2-40B4-BE49-F238E27FC236}">
                <a16:creationId xmlns:a16="http://schemas.microsoft.com/office/drawing/2014/main" id="{7B61F4FA-DA55-6B5E-440E-A25F07180C83}"/>
              </a:ext>
            </a:extLst>
          </p:cNvPr>
          <p:cNvGrpSpPr/>
          <p:nvPr/>
        </p:nvGrpSpPr>
        <p:grpSpPr>
          <a:xfrm>
            <a:off x="136007" y="692770"/>
            <a:ext cx="4881536" cy="4032881"/>
            <a:chOff x="136007" y="692770"/>
            <a:chExt cx="4881536" cy="4032881"/>
          </a:xfrm>
        </p:grpSpPr>
        <p:pic>
          <p:nvPicPr>
            <p:cNvPr id="1026" name="Picture 2">
              <a:extLst>
                <a:ext uri="{FF2B5EF4-FFF2-40B4-BE49-F238E27FC236}">
                  <a16:creationId xmlns:a16="http://schemas.microsoft.com/office/drawing/2014/main" id="{34B5F05F-9DA9-52F7-C2F0-B625865FF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07" y="1092880"/>
              <a:ext cx="4881536" cy="363277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348994" cy="400110"/>
            </a:xfrm>
            <a:prstGeom prst="rect">
              <a:avLst/>
            </a:prstGeom>
            <a:noFill/>
          </p:spPr>
          <p:txBody>
            <a:bodyPr wrap="none" rtlCol="0">
              <a:spAutoFit/>
            </a:bodyPr>
            <a:lstStyle/>
            <a:p>
              <a:r>
                <a:rPr lang="en-US" sz="2000" dirty="0">
                  <a:latin typeface="Arial" pitchFamily="34" charset="0"/>
                  <a:cs typeface="Arial" pitchFamily="34" charset="0"/>
                </a:rPr>
                <a:t>1. RF chain budget analysis</a:t>
              </a:r>
              <a:endParaRPr lang="LID4096" sz="2000" dirty="0">
                <a:latin typeface="Arial" pitchFamily="34" charset="0"/>
                <a:cs typeface="Arial" pitchFamily="34" charset="0"/>
              </a:endParaRPr>
            </a:p>
          </p:txBody>
        </p:sp>
      </p:grpSp>
      <p:pic>
        <p:nvPicPr>
          <p:cNvPr id="2" name="Picture 2">
            <a:extLst>
              <a:ext uri="{FF2B5EF4-FFF2-40B4-BE49-F238E27FC236}">
                <a16:creationId xmlns:a16="http://schemas.microsoft.com/office/drawing/2014/main" id="{E6C3F42E-21D7-7FB9-34FA-40E1B1BE9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9" y="2621870"/>
            <a:ext cx="7135999" cy="4018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B86D5F-6A7D-098F-7FB2-14D82AAAAC87}"/>
              </a:ext>
            </a:extLst>
          </p:cNvPr>
          <p:cNvSpPr txBox="1"/>
          <p:nvPr/>
        </p:nvSpPr>
        <p:spPr>
          <a:xfrm>
            <a:off x="6288271" y="2278516"/>
            <a:ext cx="4633000" cy="400110"/>
          </a:xfrm>
          <a:prstGeom prst="rect">
            <a:avLst/>
          </a:prstGeom>
          <a:noFill/>
        </p:spPr>
        <p:txBody>
          <a:bodyPr wrap="none" rtlCol="0">
            <a:spAutoFit/>
          </a:bodyPr>
          <a:lstStyle/>
          <a:p>
            <a:r>
              <a:rPr lang="en-US" sz="2000" dirty="0">
                <a:latin typeface="Arial" pitchFamily="34" charset="0"/>
                <a:cs typeface="Arial" pitchFamily="34" charset="0"/>
              </a:rPr>
              <a:t>2. RF chain Harmonic Balance analysis</a:t>
            </a:r>
            <a:endParaRPr lang="LID4096" sz="2000" dirty="0">
              <a:latin typeface="Arial" pitchFamily="34" charset="0"/>
              <a:cs typeface="Arial" pitchFamily="34" charset="0"/>
            </a:endParaRPr>
          </a:p>
        </p:txBody>
      </p:sp>
      <p:sp>
        <p:nvSpPr>
          <p:cNvPr id="8" name="Arc 7">
            <a:extLst>
              <a:ext uri="{FF2B5EF4-FFF2-40B4-BE49-F238E27FC236}">
                <a16:creationId xmlns:a16="http://schemas.microsoft.com/office/drawing/2014/main" id="{CF77F98A-D7A4-79FB-F77C-0AABF3E5935A}"/>
              </a:ext>
            </a:extLst>
          </p:cNvPr>
          <p:cNvSpPr/>
          <p:nvPr/>
        </p:nvSpPr>
        <p:spPr>
          <a:xfrm rot="536012">
            <a:off x="3139102" y="918177"/>
            <a:ext cx="3428110" cy="2351040"/>
          </a:xfrm>
          <a:prstGeom prst="arc">
            <a:avLst>
              <a:gd name="adj1" fmla="val 14279675"/>
              <a:gd name="adj2" fmla="val 121640"/>
            </a:avLst>
          </a:prstGeom>
          <a:ln w="285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Tree>
    <p:extLst>
      <p:ext uri="{BB962C8B-B14F-4D97-AF65-F5344CB8AC3E}">
        <p14:creationId xmlns:p14="http://schemas.microsoft.com/office/powerpoint/2010/main" val="3051856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86" y="1321908"/>
            <a:ext cx="11907419" cy="4846320"/>
          </a:xfrm>
        </p:spPr>
        <p:txBody>
          <a:bodyPr/>
          <a:lstStyle/>
          <a:p>
            <a:pPr marL="0" indent="0">
              <a:buNone/>
            </a:pPr>
            <a:r>
              <a:rPr lang="en-US" sz="2000" dirty="0">
                <a:solidFill>
                  <a:schemeClr val="tx2"/>
                </a:solidFill>
              </a:rPr>
              <a:t>RF Budget Analyzer App</a:t>
            </a:r>
          </a:p>
          <a:p>
            <a:r>
              <a:rPr lang="en-GB" sz="2000" dirty="0"/>
              <a:t>Compute and visualize power/noise/IP3 RF budget with </a:t>
            </a:r>
            <a:r>
              <a:rPr lang="en-GB" sz="2000" dirty="0" err="1"/>
              <a:t>Friis</a:t>
            </a:r>
            <a:r>
              <a:rPr lang="en-GB" sz="2000" dirty="0"/>
              <a:t> and Harmonic Balance</a:t>
            </a:r>
          </a:p>
          <a:p>
            <a:r>
              <a:rPr lang="en-GB" sz="2000" dirty="0"/>
              <a:t>Improve over spreadsheet analysis: account for impedance mismatch and high-order nonlinearity</a:t>
            </a:r>
          </a:p>
          <a:p>
            <a:r>
              <a:rPr lang="en-GB" sz="2000" dirty="0"/>
              <a:t>Generate MATLAB scripts for automation and complex scenario analysis</a:t>
            </a:r>
          </a:p>
          <a:p>
            <a:r>
              <a:rPr lang="en-GB" sz="2000" dirty="0"/>
              <a:t>Generate Circuit Envelope models/testbenches for simulation and system integration</a:t>
            </a:r>
          </a:p>
          <a:p>
            <a:endParaRPr lang="en-GB" dirty="0"/>
          </a:p>
        </p:txBody>
      </p:sp>
      <p:sp>
        <p:nvSpPr>
          <p:cNvPr id="2" name="Title 1"/>
          <p:cNvSpPr>
            <a:spLocks noGrp="1"/>
          </p:cNvSpPr>
          <p:nvPr>
            <p:ph type="title"/>
          </p:nvPr>
        </p:nvSpPr>
        <p:spPr/>
        <p:txBody>
          <a:bodyPr/>
          <a:lstStyle/>
          <a:p>
            <a:r>
              <a:rPr lang="en-US" dirty="0"/>
              <a:t>RF Design – Where To Start?</a:t>
            </a:r>
            <a:endParaRPr lang="en-GB" dirty="0"/>
          </a:p>
        </p:txBody>
      </p:sp>
      <p:pic>
        <p:nvPicPr>
          <p:cNvPr id="4" name="Picture 3"/>
          <p:cNvPicPr>
            <a:picLocks noChangeAspect="1"/>
          </p:cNvPicPr>
          <p:nvPr/>
        </p:nvPicPr>
        <p:blipFill rotWithShape="1">
          <a:blip r:embed="rId3"/>
          <a:srcRect l="7289" r="1074"/>
          <a:stretch/>
        </p:blipFill>
        <p:spPr>
          <a:xfrm>
            <a:off x="10478125" y="247499"/>
            <a:ext cx="1403554" cy="1301914"/>
          </a:xfrm>
          <a:prstGeom prst="rect">
            <a:avLst/>
          </a:prstGeom>
        </p:spPr>
      </p:pic>
      <p:pic>
        <p:nvPicPr>
          <p:cNvPr id="5" name="Picture 4"/>
          <p:cNvPicPr>
            <a:picLocks noChangeAspect="1"/>
          </p:cNvPicPr>
          <p:nvPr/>
        </p:nvPicPr>
        <p:blipFill>
          <a:blip r:embed="rId4"/>
          <a:stretch>
            <a:fillRect/>
          </a:stretch>
        </p:blipFill>
        <p:spPr>
          <a:xfrm>
            <a:off x="2816816" y="4011353"/>
            <a:ext cx="6558368" cy="2237047"/>
          </a:xfrm>
          <a:prstGeom prst="rect">
            <a:avLst/>
          </a:prstGeom>
        </p:spPr>
      </p:pic>
    </p:spTree>
    <p:extLst>
      <p:ext uri="{BB962C8B-B14F-4D97-AF65-F5344CB8AC3E}">
        <p14:creationId xmlns:p14="http://schemas.microsoft.com/office/powerpoint/2010/main" val="422414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74216-230F-40D9-B831-18FA2EA449CE}"/>
              </a:ext>
            </a:extLst>
          </p:cNvPr>
          <p:cNvPicPr>
            <a:picLocks noChangeAspect="1"/>
          </p:cNvPicPr>
          <p:nvPr/>
        </p:nvPicPr>
        <p:blipFill>
          <a:blip r:embed="rId3"/>
          <a:stretch>
            <a:fillRect/>
          </a:stretch>
        </p:blipFill>
        <p:spPr>
          <a:xfrm>
            <a:off x="2546997" y="1780528"/>
            <a:ext cx="6401387" cy="3600781"/>
          </a:xfrm>
          <a:prstGeom prst="rect">
            <a:avLst/>
          </a:prstGeom>
        </p:spPr>
      </p:pic>
      <p:sp>
        <p:nvSpPr>
          <p:cNvPr id="25" name="TextBox 24">
            <a:extLst>
              <a:ext uri="{FF2B5EF4-FFF2-40B4-BE49-F238E27FC236}">
                <a16:creationId xmlns:a16="http://schemas.microsoft.com/office/drawing/2014/main" id="{C3B7D2E5-9C24-429D-909E-953C99FAB659}"/>
              </a:ext>
            </a:extLst>
          </p:cNvPr>
          <p:cNvSpPr txBox="1"/>
          <p:nvPr/>
        </p:nvSpPr>
        <p:spPr>
          <a:xfrm>
            <a:off x="3243644" y="1161564"/>
            <a:ext cx="1813317" cy="369332"/>
          </a:xfrm>
          <a:prstGeom prst="rect">
            <a:avLst/>
          </a:prstGeom>
          <a:noFill/>
        </p:spPr>
        <p:txBody>
          <a:bodyPr wrap="square">
            <a:spAutoFit/>
          </a:bodyPr>
          <a:lstStyle/>
          <a:p>
            <a:pPr>
              <a:defRPr/>
            </a:pPr>
            <a:r>
              <a:rPr lang="en-GB" dirty="0">
                <a:solidFill>
                  <a:schemeClr val="tx2"/>
                </a:solidFill>
                <a:latin typeface="Arial" pitchFamily="34" charset="0"/>
              </a:rPr>
              <a:t>RF components</a:t>
            </a:r>
          </a:p>
        </p:txBody>
      </p:sp>
      <p:sp>
        <p:nvSpPr>
          <p:cNvPr id="26" name="TextBox 25">
            <a:extLst>
              <a:ext uri="{FF2B5EF4-FFF2-40B4-BE49-F238E27FC236}">
                <a16:creationId xmlns:a16="http://schemas.microsoft.com/office/drawing/2014/main" id="{B3D8BC49-8CD2-407F-92F6-AAC1DC20565C}"/>
              </a:ext>
            </a:extLst>
          </p:cNvPr>
          <p:cNvSpPr txBox="1"/>
          <p:nvPr/>
        </p:nvSpPr>
        <p:spPr>
          <a:xfrm>
            <a:off x="9294555" y="2333032"/>
            <a:ext cx="2416046" cy="646331"/>
          </a:xfrm>
          <a:prstGeom prst="rect">
            <a:avLst/>
          </a:prstGeom>
          <a:noFill/>
        </p:spPr>
        <p:txBody>
          <a:bodyPr wrap="square">
            <a:spAutoFit/>
          </a:bodyPr>
          <a:lstStyle/>
          <a:p>
            <a:pPr>
              <a:defRPr/>
            </a:pPr>
            <a:r>
              <a:rPr lang="en-GB" dirty="0">
                <a:solidFill>
                  <a:schemeClr val="tx2"/>
                </a:solidFill>
                <a:latin typeface="Arial" pitchFamily="34" charset="0"/>
              </a:rPr>
              <a:t>Export to MATLAB / RF Blockset</a:t>
            </a:r>
          </a:p>
        </p:txBody>
      </p:sp>
      <p:sp>
        <p:nvSpPr>
          <p:cNvPr id="27" name="TextBox 26">
            <a:extLst>
              <a:ext uri="{FF2B5EF4-FFF2-40B4-BE49-F238E27FC236}">
                <a16:creationId xmlns:a16="http://schemas.microsoft.com/office/drawing/2014/main" id="{78450F3B-E5EF-4DFC-B920-F40797233E46}"/>
              </a:ext>
            </a:extLst>
          </p:cNvPr>
          <p:cNvSpPr txBox="1"/>
          <p:nvPr/>
        </p:nvSpPr>
        <p:spPr>
          <a:xfrm>
            <a:off x="1536692" y="5578982"/>
            <a:ext cx="5981189" cy="369332"/>
          </a:xfrm>
          <a:prstGeom prst="rect">
            <a:avLst/>
          </a:prstGeom>
          <a:noFill/>
        </p:spPr>
        <p:txBody>
          <a:bodyPr wrap="none">
            <a:spAutoFit/>
          </a:bodyPr>
          <a:lstStyle/>
          <a:p>
            <a:pPr>
              <a:defRPr/>
            </a:pPr>
            <a:r>
              <a:rPr lang="en-GB" dirty="0">
                <a:solidFill>
                  <a:schemeClr val="tx2"/>
                </a:solidFill>
                <a:latin typeface="Arial" pitchFamily="34" charset="0"/>
              </a:rPr>
              <a:t>Cascaded Budget Analysis (</a:t>
            </a:r>
            <a:r>
              <a:rPr lang="en-GB" dirty="0" err="1">
                <a:solidFill>
                  <a:schemeClr val="tx2"/>
                </a:solidFill>
                <a:latin typeface="Arial" pitchFamily="34" charset="0"/>
              </a:rPr>
              <a:t>Friis</a:t>
            </a:r>
            <a:r>
              <a:rPr lang="en-GB" dirty="0">
                <a:solidFill>
                  <a:schemeClr val="tx2"/>
                </a:solidFill>
                <a:latin typeface="Arial" pitchFamily="34" charset="0"/>
              </a:rPr>
              <a:t> and Harmonic Balance)</a:t>
            </a:r>
          </a:p>
        </p:txBody>
      </p:sp>
      <p:cxnSp>
        <p:nvCxnSpPr>
          <p:cNvPr id="31" name="Straight Connector 30">
            <a:extLst>
              <a:ext uri="{FF2B5EF4-FFF2-40B4-BE49-F238E27FC236}">
                <a16:creationId xmlns:a16="http://schemas.microsoft.com/office/drawing/2014/main" id="{D86DEAF7-AA14-41B6-9C04-B78C496B008E}"/>
              </a:ext>
            </a:extLst>
          </p:cNvPr>
          <p:cNvCxnSpPr>
            <a:cxnSpLocks/>
            <a:endCxn id="25" idx="2"/>
          </p:cNvCxnSpPr>
          <p:nvPr/>
        </p:nvCxnSpPr>
        <p:spPr>
          <a:xfrm flipH="1" flipV="1">
            <a:off x="4150303" y="1530896"/>
            <a:ext cx="123958" cy="499868"/>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1EDC0A-A796-4074-9169-25E4A8F578CF}"/>
              </a:ext>
            </a:extLst>
          </p:cNvPr>
          <p:cNvCxnSpPr>
            <a:cxnSpLocks/>
          </p:cNvCxnSpPr>
          <p:nvPr/>
        </p:nvCxnSpPr>
        <p:spPr>
          <a:xfrm>
            <a:off x="6771124" y="2098400"/>
            <a:ext cx="2581266" cy="577457"/>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36AFF4A-6EDF-4941-96F2-B3E9808FC9F2}"/>
              </a:ext>
            </a:extLst>
          </p:cNvPr>
          <p:cNvSpPr txBox="1"/>
          <p:nvPr/>
        </p:nvSpPr>
        <p:spPr>
          <a:xfrm>
            <a:off x="9737586" y="4180971"/>
            <a:ext cx="1973015" cy="369332"/>
          </a:xfrm>
          <a:prstGeom prst="rect">
            <a:avLst/>
          </a:prstGeom>
          <a:noFill/>
        </p:spPr>
        <p:txBody>
          <a:bodyPr wrap="square">
            <a:spAutoFit/>
          </a:bodyPr>
          <a:lstStyle/>
          <a:p>
            <a:pPr>
              <a:defRPr/>
            </a:pPr>
            <a:r>
              <a:rPr lang="en-GB" dirty="0">
                <a:solidFill>
                  <a:schemeClr val="tx2"/>
                </a:solidFill>
                <a:latin typeface="Arial" pitchFamily="34" charset="0"/>
              </a:rPr>
              <a:t>Visualization</a:t>
            </a:r>
          </a:p>
        </p:txBody>
      </p:sp>
      <p:cxnSp>
        <p:nvCxnSpPr>
          <p:cNvPr id="41" name="Straight Connector 40">
            <a:extLst>
              <a:ext uri="{FF2B5EF4-FFF2-40B4-BE49-F238E27FC236}">
                <a16:creationId xmlns:a16="http://schemas.microsoft.com/office/drawing/2014/main" id="{D09E09FA-9C6C-4139-B960-45F21DA20301}"/>
              </a:ext>
            </a:extLst>
          </p:cNvPr>
          <p:cNvCxnSpPr>
            <a:cxnSpLocks/>
            <a:endCxn id="39" idx="1"/>
          </p:cNvCxnSpPr>
          <p:nvPr/>
        </p:nvCxnSpPr>
        <p:spPr>
          <a:xfrm>
            <a:off x="8582860" y="3820818"/>
            <a:ext cx="1154726" cy="544819"/>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6F1877E-3D01-4A4E-A4B0-E50CC7F8A3CB}"/>
              </a:ext>
            </a:extLst>
          </p:cNvPr>
          <p:cNvCxnSpPr>
            <a:cxnSpLocks/>
          </p:cNvCxnSpPr>
          <p:nvPr/>
        </p:nvCxnSpPr>
        <p:spPr>
          <a:xfrm flipV="1">
            <a:off x="8697930" y="4365637"/>
            <a:ext cx="1039656" cy="29987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F22B578-7BDD-481B-A6F8-C8B027673D10}"/>
              </a:ext>
            </a:extLst>
          </p:cNvPr>
          <p:cNvSpPr txBox="1"/>
          <p:nvPr/>
        </p:nvSpPr>
        <p:spPr>
          <a:xfrm>
            <a:off x="5421357" y="1163999"/>
            <a:ext cx="4532850" cy="369332"/>
          </a:xfrm>
          <a:prstGeom prst="rect">
            <a:avLst/>
          </a:prstGeom>
          <a:noFill/>
        </p:spPr>
        <p:txBody>
          <a:bodyPr wrap="square">
            <a:spAutoFit/>
          </a:bodyPr>
          <a:lstStyle/>
          <a:p>
            <a:pPr>
              <a:defRPr/>
            </a:pPr>
            <a:r>
              <a:rPr lang="en-GB" dirty="0">
                <a:solidFill>
                  <a:schemeClr val="tx2"/>
                </a:solidFill>
                <a:latin typeface="Arial" pitchFamily="34" charset="0"/>
              </a:rPr>
              <a:t>Harmonic Balance (non-linear) analysis </a:t>
            </a:r>
          </a:p>
        </p:txBody>
      </p:sp>
      <p:cxnSp>
        <p:nvCxnSpPr>
          <p:cNvPr id="33" name="Straight Connector 32">
            <a:extLst>
              <a:ext uri="{FF2B5EF4-FFF2-40B4-BE49-F238E27FC236}">
                <a16:creationId xmlns:a16="http://schemas.microsoft.com/office/drawing/2014/main" id="{18AB6BBD-75B8-4E74-AD99-761CC57C95BF}"/>
              </a:ext>
            </a:extLst>
          </p:cNvPr>
          <p:cNvCxnSpPr>
            <a:cxnSpLocks/>
          </p:cNvCxnSpPr>
          <p:nvPr/>
        </p:nvCxnSpPr>
        <p:spPr>
          <a:xfrm flipV="1">
            <a:off x="5016690" y="1575395"/>
            <a:ext cx="1048488" cy="45537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C22EC6D-A06C-4844-AD6E-DAE4D196A13E}"/>
              </a:ext>
            </a:extLst>
          </p:cNvPr>
          <p:cNvCxnSpPr>
            <a:cxnSpLocks/>
          </p:cNvCxnSpPr>
          <p:nvPr/>
        </p:nvCxnSpPr>
        <p:spPr>
          <a:xfrm flipV="1">
            <a:off x="2078523" y="4550303"/>
            <a:ext cx="522341" cy="1213345"/>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B3A5B3-7717-45D0-B56F-20F1606BFD0C}"/>
              </a:ext>
            </a:extLst>
          </p:cNvPr>
          <p:cNvSpPr txBox="1"/>
          <p:nvPr/>
        </p:nvSpPr>
        <p:spPr>
          <a:xfrm>
            <a:off x="476026" y="1161564"/>
            <a:ext cx="2403222" cy="369332"/>
          </a:xfrm>
          <a:prstGeom prst="rect">
            <a:avLst/>
          </a:prstGeom>
          <a:noFill/>
        </p:spPr>
        <p:txBody>
          <a:bodyPr wrap="none">
            <a:spAutoFit/>
          </a:bodyPr>
          <a:lstStyle/>
          <a:p>
            <a:pPr>
              <a:defRPr/>
            </a:pPr>
            <a:r>
              <a:rPr lang="en-GB" dirty="0">
                <a:solidFill>
                  <a:schemeClr val="tx2"/>
                </a:solidFill>
                <a:latin typeface="Arial" pitchFamily="34" charset="0"/>
              </a:rPr>
              <a:t>System specifications</a:t>
            </a:r>
          </a:p>
        </p:txBody>
      </p:sp>
      <p:cxnSp>
        <p:nvCxnSpPr>
          <p:cNvPr id="16" name="Straight Connector 15">
            <a:extLst>
              <a:ext uri="{FF2B5EF4-FFF2-40B4-BE49-F238E27FC236}">
                <a16:creationId xmlns:a16="http://schemas.microsoft.com/office/drawing/2014/main" id="{47EA5A01-EB27-43A3-A3AF-A13B53AFC585}"/>
              </a:ext>
            </a:extLst>
          </p:cNvPr>
          <p:cNvCxnSpPr>
            <a:cxnSpLocks/>
          </p:cNvCxnSpPr>
          <p:nvPr/>
        </p:nvCxnSpPr>
        <p:spPr>
          <a:xfrm flipH="1" flipV="1">
            <a:off x="2777966" y="1575395"/>
            <a:ext cx="406893" cy="455369"/>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D73AFEDD-9B33-4FA0-819F-6C57FE2D9B2B}"/>
              </a:ext>
            </a:extLst>
          </p:cNvPr>
          <p:cNvSpPr>
            <a:spLocks noGrp="1"/>
          </p:cNvSpPr>
          <p:nvPr>
            <p:ph type="title"/>
          </p:nvPr>
        </p:nvSpPr>
        <p:spPr/>
        <p:txBody>
          <a:bodyPr/>
          <a:lstStyle/>
          <a:p>
            <a:r>
              <a:rPr lang="en-GB" dirty="0" err="1"/>
              <a:t>Analyze</a:t>
            </a:r>
            <a:r>
              <a:rPr lang="en-GB" dirty="0"/>
              <a:t>, Understand, and Debug RF Data and RF Budget</a:t>
            </a:r>
            <a:br>
              <a:rPr lang="en-GB" dirty="0"/>
            </a:br>
            <a:endParaRPr lang="en-US" dirty="0"/>
          </a:p>
        </p:txBody>
      </p:sp>
    </p:spTree>
    <p:extLst>
      <p:ext uri="{BB962C8B-B14F-4D97-AF65-F5344CB8AC3E}">
        <p14:creationId xmlns:p14="http://schemas.microsoft.com/office/powerpoint/2010/main" val="106118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265B8-48FE-6CA1-3996-909C8EE61589}"/>
              </a:ext>
            </a:extLst>
          </p:cNvPr>
          <p:cNvSpPr>
            <a:spLocks noGrp="1"/>
          </p:cNvSpPr>
          <p:nvPr>
            <p:ph type="title"/>
          </p:nvPr>
        </p:nvSpPr>
        <p:spPr/>
        <p:txBody>
          <a:bodyPr/>
          <a:lstStyle/>
          <a:p>
            <a:r>
              <a:rPr lang="en-US" dirty="0"/>
              <a:t>Exercise 1</a:t>
            </a:r>
            <a:endParaRPr lang="LID4096" dirty="0"/>
          </a:p>
        </p:txBody>
      </p:sp>
    </p:spTree>
    <p:extLst>
      <p:ext uri="{BB962C8B-B14F-4D97-AF65-F5344CB8AC3E}">
        <p14:creationId xmlns:p14="http://schemas.microsoft.com/office/powerpoint/2010/main" val="1142186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 name="RS_CLASSIFICATION" val=" "/>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ste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8" id="{1CD62A54-CA73-8A48-ADFC-054786B739D4}" vid="{6672B003-3335-8B4C-A004-CD715063FA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9d6655d-fa5e-470a-9550-572c394a1133">
      <Terms xmlns="http://schemas.microsoft.com/office/infopath/2007/PartnerControls"/>
    </lcf76f155ced4ddcb4097134ff3c332f>
    <TaxCatchAll xmlns="4b2c0516-9f74-40fd-b2e8-4ddc64cf52c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6BC70C9D820B4195BB98879ED74D2A" ma:contentTypeVersion="15" ma:contentTypeDescription="Create a new document." ma:contentTypeScope="" ma:versionID="71835ae12d092e20e202c8c0ee2f2aab">
  <xsd:schema xmlns:xsd="http://www.w3.org/2001/XMLSchema" xmlns:xs="http://www.w3.org/2001/XMLSchema" xmlns:p="http://schemas.microsoft.com/office/2006/metadata/properties" xmlns:ns2="59d6655d-fa5e-470a-9550-572c394a1133" xmlns:ns3="4b2c0516-9f74-40fd-b2e8-4ddc64cf52c0" targetNamespace="http://schemas.microsoft.com/office/2006/metadata/properties" ma:root="true" ma:fieldsID="3edc8f832007ffd0a65969d26abfe17b" ns2:_="" ns3:_="">
    <xsd:import namespace="59d6655d-fa5e-470a-9550-572c394a1133"/>
    <xsd:import namespace="4b2c0516-9f74-40fd-b2e8-4ddc64cf52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d6655d-fa5e-470a-9550-572c394a11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2c0516-9f74-40fd-b2e8-4ddc64cf52c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86d1ca3-9131-41d8-b0ee-a47868ced874}" ma:internalName="TaxCatchAll" ma:showField="CatchAllData" ma:web="4b2c0516-9f74-40fd-b2e8-4ddc64cf5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C84C4B-D922-4091-858B-BBDAA0C4DAB1}">
  <ds:schemaRefs>
    <ds:schemaRef ds:uri="http://purl.org/dc/terms/"/>
    <ds:schemaRef ds:uri="59d6655d-fa5e-470a-9550-572c394a1133"/>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4b2c0516-9f74-40fd-b2e8-4ddc64cf52c0"/>
    <ds:schemaRef ds:uri="http://www.w3.org/XML/1998/namespace"/>
    <ds:schemaRef ds:uri="http://purl.org/dc/dcmitype/"/>
  </ds:schemaRefs>
</ds:datastoreItem>
</file>

<file path=customXml/itemProps2.xml><?xml version="1.0" encoding="utf-8"?>
<ds:datastoreItem xmlns:ds="http://schemas.openxmlformats.org/officeDocument/2006/customXml" ds:itemID="{36ED2F6A-358F-40E5-BD76-1DEF60B330BA}">
  <ds:schemaRefs>
    <ds:schemaRef ds:uri="http://schemas.microsoft.com/sharepoint/v3/contenttype/forms"/>
  </ds:schemaRefs>
</ds:datastoreItem>
</file>

<file path=customXml/itemProps3.xml><?xml version="1.0" encoding="utf-8"?>
<ds:datastoreItem xmlns:ds="http://schemas.openxmlformats.org/officeDocument/2006/customXml" ds:itemID="{F2CF67A0-7100-4F80-A48B-291665039AED}">
  <ds:schemaRefs>
    <ds:schemaRef ds:uri="4b2c0516-9f74-40fd-b2e8-4ddc64cf52c0"/>
    <ds:schemaRef ds:uri="59d6655d-fa5e-470a-9550-572c394a11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mw-confidential</Template>
  <TotalTime>92159</TotalTime>
  <Words>3600</Words>
  <Application>Microsoft Office PowerPoint</Application>
  <PresentationFormat>Widescreen</PresentationFormat>
  <Paragraphs>570</Paragraphs>
  <Slides>59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Cambria Math</vt:lpstr>
      <vt:lpstr>Courier New</vt:lpstr>
      <vt:lpstr>Roboto</vt:lpstr>
      <vt:lpstr>Wingdings</vt:lpstr>
      <vt:lpstr>Master</vt:lpstr>
      <vt:lpstr>PowerPoint Presentation</vt:lpstr>
      <vt:lpstr>Agenda</vt:lpstr>
      <vt:lpstr>Practical Example: Design of a ZigBee Receiver Using RF Components</vt:lpstr>
      <vt:lpstr>Reference Testbench: Baseband Signal Processing + RF Receiver</vt:lpstr>
      <vt:lpstr>Part 1: RF Design – Where To Start? RF Budget Analysis</vt:lpstr>
      <vt:lpstr>Exercise 1: RF Budget Design and Analysis</vt:lpstr>
      <vt:lpstr>RF Design – Where To Start?</vt:lpstr>
      <vt:lpstr>Analyze, Understand, and Debug RF Data and RF Budget </vt:lpstr>
      <vt:lpstr>Exercise 1</vt:lpstr>
      <vt:lpstr>Friis Formulas, Deceptively Easy! </vt:lpstr>
      <vt:lpstr>What is Harmonic Balance?</vt:lpstr>
      <vt:lpstr>Part 2: RF System Simulation</vt:lpstr>
      <vt:lpstr>Exercise 2: RF System Simulation and Model Integration</vt:lpstr>
      <vt:lpstr>Export from RF Budget Analyzer </vt:lpstr>
      <vt:lpstr>Tradeoff Modeling Fidelity and Simulation Speed</vt:lpstr>
      <vt:lpstr>Control the Simulation Set-Up and Complexity</vt:lpstr>
      <vt:lpstr>Circuit Envelope Available Blocks </vt:lpstr>
      <vt:lpstr>Direct Conversion Demodulation</vt:lpstr>
      <vt:lpstr>Direct Conversion Demodulation and Reciprocal Mixing</vt:lpstr>
      <vt:lpstr>Direct Conversion Demodulation and Interfering Signals</vt:lpstr>
      <vt:lpstr>Direct Conversion Demodulation and Interfering Signals</vt:lpstr>
      <vt:lpstr>When to Use MATLAB, When To Use Simulink? Use rfsystem to wrap an RF Circuit Envelope model for simulation in MATLAB </vt:lpstr>
      <vt:lpstr>Part 3: Antenna Design and Analysis - Where to Start? Estimating the Impact of Antennas on Your System Performance</vt:lpstr>
      <vt:lpstr>Exercise 3: Antenna Design, Analysis, and Integration</vt:lpstr>
      <vt:lpstr>Design, Analyze, and Visualize Antennas</vt:lpstr>
      <vt:lpstr>Antenna Design – Where To Start?</vt:lpstr>
      <vt:lpstr>Designing your First Antenna</vt:lpstr>
      <vt:lpstr>Exercise 3</vt:lpstr>
      <vt:lpstr>Antennas Recently Added to the Catalog </vt:lpstr>
      <vt:lpstr>Antenna Electromagnetic Analysis</vt:lpstr>
      <vt:lpstr>Integration with Full-Wave EM Analysis for Antenna Design</vt:lpstr>
      <vt:lpstr>Behind the Scenes: Integrate Antenna Array Modeling in RF Simulation</vt:lpstr>
      <vt:lpstr>Measured Antenna Object</vt:lpstr>
      <vt:lpstr>How Can AI Help?</vt:lpstr>
      <vt:lpstr>Part 4: Integrating Dispersive Components</vt:lpstr>
      <vt:lpstr>Exercise 4 and 5: Antenna Integration and Importing S-Parameters</vt:lpstr>
      <vt:lpstr>RF PCB Components</vt:lpstr>
      <vt:lpstr>Cascading PCB Components </vt:lpstr>
      <vt:lpstr>Exercise 4</vt:lpstr>
      <vt:lpstr>Electromagnetic Analysis of PCB Structures</vt:lpstr>
      <vt:lpstr>Coupling in Antenna Arrays: Near and Far Field Effects</vt:lpstr>
      <vt:lpstr>Impact of Coupling on the Antenna Array Pattern</vt:lpstr>
      <vt:lpstr>Impact of Coupling on Beamforming Algorithms</vt:lpstr>
      <vt:lpstr>Simulate In- And Out-of-Band Interfering Signals Model interference scenarios, sensing, and multi-standard coexistence </vt:lpstr>
      <vt:lpstr>Exercise 5</vt:lpstr>
      <vt:lpstr>S-Parameters Analysis with RF Toolbox</vt:lpstr>
      <vt:lpstr>What is Rational Fitting?</vt:lpstr>
      <vt:lpstr>Sources of Dispersion and Impedance Mismatches</vt:lpstr>
      <vt:lpstr>Dispersion Affects Broadband Signals </vt:lpstr>
      <vt:lpstr>Dispersion Requires Equalizer Compensation / Calibration</vt:lpstr>
      <vt:lpstr>Conclusions</vt:lpstr>
      <vt:lpstr>Extra: Modeling and Linearization of Power Amplifiers</vt:lpstr>
      <vt:lpstr>PA Linearization: Digital Pre-Distortion (DPD) in Theory</vt:lpstr>
      <vt:lpstr>PA Linearization: Digital Pre-Distortion (DPD) in Practice</vt:lpstr>
      <vt:lpstr>Fitting Memory Polynomial Series with MATLAB</vt:lpstr>
      <vt:lpstr>Using 3GPP Standard Signals</vt:lpstr>
      <vt:lpstr>Testing Transmitter Linearization </vt:lpstr>
      <vt:lpstr>Testing Transmitter Emissions </vt:lpstr>
      <vt:lpstr>How Can AI Help?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Gulshan Longani</dc:creator>
  <cp:keywords>Version 18.0</cp:keywords>
  <cp:lastModifiedBy>Sekhar Sekharan</cp:lastModifiedBy>
  <cp:revision>76</cp:revision>
  <dcterms:created xsi:type="dcterms:W3CDTF">2018-01-16T16:51:10Z</dcterms:created>
  <dcterms:modified xsi:type="dcterms:W3CDTF">2024-12-16T19:29:43Z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0x010100076BC70C9D820B4195BB98879ED74D2A</vt:lpwstr>
  </property>
  <property fmtid="{D5CDD505-2E9C-101B-9397-08002B2CF9AE}" pid="4" name="ArtifactType">
    <vt:lpwstr/>
  </property>
  <property fmtid="{D5CDD505-2E9C-101B-9397-08002B2CF9AE}" pid="5" name="URL">
    <vt:lpwstr/>
  </property>
  <property fmtid="{D5CDD505-2E9C-101B-9397-08002B2CF9AE}" pid="6" name="Owner(s)">
    <vt:lpwstr/>
  </property>
  <property fmtid="{D5CDD505-2E9C-101B-9397-08002B2CF9AE}" pid="7" name="OrganizationalArea">
    <vt:lpwstr/>
  </property>
  <property fmtid="{D5CDD505-2E9C-101B-9397-08002B2CF9AE}" pid="8" name="ArticulateGUID">
    <vt:lpwstr>0B993779-97C1-484F-B951-099F0FD71148</vt:lpwstr>
  </property>
  <property fmtid="{D5CDD505-2E9C-101B-9397-08002B2CF9AE}" pid="9" name="ArticulatePath">
    <vt:lpwstr>https://sharepoint.mathworks.com/dev/pm/mab2019/Shared Documents/MAB 2019 Presentation Template</vt:lpwstr>
  </property>
  <property fmtid="{D5CDD505-2E9C-101B-9397-08002B2CF9AE}" pid="10" name="Hyperlink">
    <vt:lpwstr>, </vt:lpwstr>
  </property>
  <property fmtid="{D5CDD505-2E9C-101B-9397-08002B2CF9AE}" pid="11" name="https://mathworks.sharepoint.com/portals/hub/_layouts/15/PointPublishing.aspx?app=video&amp;p=p&amp;chid=9270d7ec-a4ef-4171-a747-27d5cc7ddcde&amp;vid=249b5a74-290d-4339-acac-961ae12cf12e">
    <vt:lpwstr>, </vt:lpwstr>
  </property>
  <property fmtid="{D5CDD505-2E9C-101B-9397-08002B2CF9AE}" pid="12" name="MediaServiceImageTags">
    <vt:lpwstr/>
  </property>
</Properties>
</file>